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5396B-06F4-4CF9-8F76-DD1B455BBF1D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A918B0D3-9941-4010-8082-85B03ADC6FF1}">
      <dgm:prSet phldrT="[Text]"/>
      <dgm:spPr/>
      <dgm:t>
        <a:bodyPr/>
        <a:lstStyle/>
        <a:p>
          <a:r>
            <a:rPr lang="en-AU" dirty="0" smtClean="0"/>
            <a:t>Word awareness</a:t>
          </a:r>
          <a:endParaRPr lang="en-AU" dirty="0"/>
        </a:p>
      </dgm:t>
    </dgm:pt>
    <dgm:pt modelId="{1906B1EF-3A2C-4C0C-9F96-251CEB7C481F}" type="parTrans" cxnId="{5D4F238D-1A1A-492F-BAE4-CACF70C502CB}">
      <dgm:prSet/>
      <dgm:spPr/>
      <dgm:t>
        <a:bodyPr/>
        <a:lstStyle/>
        <a:p>
          <a:endParaRPr lang="en-AU"/>
        </a:p>
      </dgm:t>
    </dgm:pt>
    <dgm:pt modelId="{17C87D1B-1C9B-45FC-931A-207B1577080E}" type="sibTrans" cxnId="{5D4F238D-1A1A-492F-BAE4-CACF70C502CB}">
      <dgm:prSet/>
      <dgm:spPr/>
      <dgm:t>
        <a:bodyPr/>
        <a:lstStyle/>
        <a:p>
          <a:endParaRPr lang="en-AU"/>
        </a:p>
      </dgm:t>
    </dgm:pt>
    <dgm:pt modelId="{65FDA95B-8FF6-4E68-A52C-6A7F190F517A}">
      <dgm:prSet phldrT="[Text]"/>
      <dgm:spPr/>
      <dgm:t>
        <a:bodyPr/>
        <a:lstStyle/>
        <a:p>
          <a:r>
            <a:rPr lang="en-AU" dirty="0" smtClean="0"/>
            <a:t>Syllable awareness</a:t>
          </a:r>
          <a:endParaRPr lang="en-AU" dirty="0"/>
        </a:p>
      </dgm:t>
    </dgm:pt>
    <dgm:pt modelId="{5C055ED2-7784-4651-B5F2-E948F086CCA1}" type="parTrans" cxnId="{E5687B1E-93D5-4F6E-90D6-7FECA0605F85}">
      <dgm:prSet/>
      <dgm:spPr/>
      <dgm:t>
        <a:bodyPr/>
        <a:lstStyle/>
        <a:p>
          <a:endParaRPr lang="en-AU"/>
        </a:p>
      </dgm:t>
    </dgm:pt>
    <dgm:pt modelId="{8097AD68-C1B3-4282-A5F6-0387D4B786C9}" type="sibTrans" cxnId="{E5687B1E-93D5-4F6E-90D6-7FECA0605F85}">
      <dgm:prSet/>
      <dgm:spPr/>
      <dgm:t>
        <a:bodyPr/>
        <a:lstStyle/>
        <a:p>
          <a:endParaRPr lang="en-AU"/>
        </a:p>
      </dgm:t>
    </dgm:pt>
    <dgm:pt modelId="{C45EA597-A5E3-453E-82E0-5A7F9E7F8263}">
      <dgm:prSet phldrT="[Text]"/>
      <dgm:spPr/>
      <dgm:t>
        <a:bodyPr/>
        <a:lstStyle/>
        <a:p>
          <a:r>
            <a:rPr lang="en-AU" dirty="0" smtClean="0"/>
            <a:t>Rhyme awareness</a:t>
          </a:r>
          <a:endParaRPr lang="en-AU" dirty="0"/>
        </a:p>
      </dgm:t>
    </dgm:pt>
    <dgm:pt modelId="{79DBD461-0808-45F7-9DE6-5E0F1DF455DF}" type="parTrans" cxnId="{C1DC6CE9-95EA-4718-939B-AE88C24B42D6}">
      <dgm:prSet/>
      <dgm:spPr/>
      <dgm:t>
        <a:bodyPr/>
        <a:lstStyle/>
        <a:p>
          <a:endParaRPr lang="en-AU"/>
        </a:p>
      </dgm:t>
    </dgm:pt>
    <dgm:pt modelId="{ED58E8AC-4220-4E9E-B0BC-1B25DD04DF29}" type="sibTrans" cxnId="{C1DC6CE9-95EA-4718-939B-AE88C24B42D6}">
      <dgm:prSet/>
      <dgm:spPr/>
      <dgm:t>
        <a:bodyPr/>
        <a:lstStyle/>
        <a:p>
          <a:endParaRPr lang="en-AU"/>
        </a:p>
      </dgm:t>
    </dgm:pt>
    <dgm:pt modelId="{FF2C4348-00E1-4B7F-A223-B4A4260A4520}">
      <dgm:prSet phldrT="[Text]"/>
      <dgm:spPr/>
      <dgm:t>
        <a:bodyPr/>
        <a:lstStyle/>
        <a:p>
          <a:r>
            <a:rPr lang="en-AU" dirty="0" smtClean="0"/>
            <a:t>Segmenting into       onset-rime</a:t>
          </a:r>
          <a:endParaRPr lang="en-AU" dirty="0"/>
        </a:p>
      </dgm:t>
    </dgm:pt>
    <dgm:pt modelId="{56636BE2-8FDF-43DA-B1B0-08C634BED7EF}" type="parTrans" cxnId="{1891ADB7-48F3-4F59-B3FA-5EB67F142A62}">
      <dgm:prSet/>
      <dgm:spPr/>
      <dgm:t>
        <a:bodyPr/>
        <a:lstStyle/>
        <a:p>
          <a:endParaRPr lang="en-AU"/>
        </a:p>
      </dgm:t>
    </dgm:pt>
    <dgm:pt modelId="{EAD54BBC-5F3C-4A6A-8873-6283DF5D81B4}" type="sibTrans" cxnId="{1891ADB7-48F3-4F59-B3FA-5EB67F142A62}">
      <dgm:prSet/>
      <dgm:spPr/>
      <dgm:t>
        <a:bodyPr/>
        <a:lstStyle/>
        <a:p>
          <a:endParaRPr lang="en-AU"/>
        </a:p>
      </dgm:t>
    </dgm:pt>
    <dgm:pt modelId="{72A651E9-1706-458D-BC89-18A754644AFE}">
      <dgm:prSet/>
      <dgm:spPr/>
      <dgm:t>
        <a:bodyPr/>
        <a:lstStyle/>
        <a:p>
          <a:r>
            <a:rPr lang="en-AU" dirty="0" smtClean="0"/>
            <a:t>Segmenting first and last sounds</a:t>
          </a:r>
          <a:endParaRPr lang="en-AU" dirty="0"/>
        </a:p>
      </dgm:t>
    </dgm:pt>
    <dgm:pt modelId="{3437CED0-F5DA-4F8D-9633-1A55E9039506}" type="parTrans" cxnId="{4FFB7D17-E1B8-4CB2-B133-9081476C6A18}">
      <dgm:prSet/>
      <dgm:spPr/>
      <dgm:t>
        <a:bodyPr/>
        <a:lstStyle/>
        <a:p>
          <a:endParaRPr lang="en-AU"/>
        </a:p>
      </dgm:t>
    </dgm:pt>
    <dgm:pt modelId="{92074AEA-490B-4238-8477-34807226F719}" type="sibTrans" cxnId="{4FFB7D17-E1B8-4CB2-B133-9081476C6A18}">
      <dgm:prSet/>
      <dgm:spPr/>
      <dgm:t>
        <a:bodyPr/>
        <a:lstStyle/>
        <a:p>
          <a:endParaRPr lang="en-AU"/>
        </a:p>
      </dgm:t>
    </dgm:pt>
    <dgm:pt modelId="{C1FC9499-641A-4D76-866E-2129E4693401}">
      <dgm:prSet/>
      <dgm:spPr/>
      <dgm:t>
        <a:bodyPr/>
        <a:lstStyle/>
        <a:p>
          <a:r>
            <a:rPr lang="en-AU" dirty="0" smtClean="0"/>
            <a:t>Blending sounds</a:t>
          </a:r>
          <a:endParaRPr lang="en-AU" dirty="0"/>
        </a:p>
      </dgm:t>
    </dgm:pt>
    <dgm:pt modelId="{B80ED162-9D4E-4F6D-88C7-D29D38ED64F7}" type="parTrans" cxnId="{A97433DF-6609-4BC3-9849-BA1B082E120F}">
      <dgm:prSet/>
      <dgm:spPr/>
      <dgm:t>
        <a:bodyPr/>
        <a:lstStyle/>
        <a:p>
          <a:endParaRPr lang="en-AU"/>
        </a:p>
      </dgm:t>
    </dgm:pt>
    <dgm:pt modelId="{3065D309-1580-4493-9B4F-16A8E8EF8F41}" type="sibTrans" cxnId="{A97433DF-6609-4BC3-9849-BA1B082E120F}">
      <dgm:prSet/>
      <dgm:spPr/>
      <dgm:t>
        <a:bodyPr/>
        <a:lstStyle/>
        <a:p>
          <a:endParaRPr lang="en-AU"/>
        </a:p>
      </dgm:t>
    </dgm:pt>
    <dgm:pt modelId="{7B7EE02D-CE4D-4159-9140-484CB10E4961}">
      <dgm:prSet/>
      <dgm:spPr/>
      <dgm:t>
        <a:bodyPr/>
        <a:lstStyle/>
        <a:p>
          <a:r>
            <a:rPr lang="en-AU" dirty="0" smtClean="0"/>
            <a:t>Segmenting words</a:t>
          </a:r>
          <a:endParaRPr lang="en-AU" dirty="0"/>
        </a:p>
      </dgm:t>
    </dgm:pt>
    <dgm:pt modelId="{2FF412B0-EE0B-46D8-BE8D-8A190344977C}" type="parTrans" cxnId="{0FBD979E-F335-4602-BDC0-4C1CC5EDBDF6}">
      <dgm:prSet/>
      <dgm:spPr/>
      <dgm:t>
        <a:bodyPr/>
        <a:lstStyle/>
        <a:p>
          <a:endParaRPr lang="en-AU"/>
        </a:p>
      </dgm:t>
    </dgm:pt>
    <dgm:pt modelId="{46316F58-0A13-489C-8922-46EF07666BD8}" type="sibTrans" cxnId="{0FBD979E-F335-4602-BDC0-4C1CC5EDBDF6}">
      <dgm:prSet/>
      <dgm:spPr/>
      <dgm:t>
        <a:bodyPr/>
        <a:lstStyle/>
        <a:p>
          <a:endParaRPr lang="en-AU"/>
        </a:p>
      </dgm:t>
    </dgm:pt>
    <dgm:pt modelId="{73BA8FDA-3C0A-4609-97AC-642EC7F7AC13}">
      <dgm:prSet/>
      <dgm:spPr/>
      <dgm:t>
        <a:bodyPr/>
        <a:lstStyle/>
        <a:p>
          <a:r>
            <a:rPr lang="en-AU" dirty="0" smtClean="0"/>
            <a:t>Manipulating sounds</a:t>
          </a:r>
          <a:endParaRPr lang="en-AU" dirty="0"/>
        </a:p>
      </dgm:t>
    </dgm:pt>
    <dgm:pt modelId="{FFB4F3A7-372B-4A60-B13A-5554CCA0FB3A}" type="parTrans" cxnId="{262A03A5-7346-42FA-B40E-3E17C09BCC6F}">
      <dgm:prSet/>
      <dgm:spPr/>
      <dgm:t>
        <a:bodyPr/>
        <a:lstStyle/>
        <a:p>
          <a:endParaRPr lang="en-AU"/>
        </a:p>
      </dgm:t>
    </dgm:pt>
    <dgm:pt modelId="{8CDD60D6-2144-4E36-B2EE-4B81CCB9BBF4}" type="sibTrans" cxnId="{262A03A5-7346-42FA-B40E-3E17C09BCC6F}">
      <dgm:prSet/>
      <dgm:spPr/>
      <dgm:t>
        <a:bodyPr/>
        <a:lstStyle/>
        <a:p>
          <a:endParaRPr lang="en-AU"/>
        </a:p>
      </dgm:t>
    </dgm:pt>
    <dgm:pt modelId="{EF4D7BD8-942A-4CA6-BC36-392B98AA753E}" type="pres">
      <dgm:prSet presAssocID="{3B45396B-06F4-4CF9-8F76-DD1B455BBF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9789EDA-1F2D-441E-9BE8-050FA09BD64C}" type="pres">
      <dgm:prSet presAssocID="{A918B0D3-9941-4010-8082-85B03ADC6FF1}" presName="Name5" presStyleLbl="vennNode1" presStyleIdx="0" presStyleCnt="8" custScaleY="19819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5FCC08D-7239-499F-BE08-85250E3F4DCE}" type="pres">
      <dgm:prSet presAssocID="{17C87D1B-1C9B-45FC-931A-207B1577080E}" presName="space" presStyleCnt="0"/>
      <dgm:spPr/>
    </dgm:pt>
    <dgm:pt modelId="{FDD15B72-38D2-4236-BEBC-829FC0249C16}" type="pres">
      <dgm:prSet presAssocID="{65FDA95B-8FF6-4E68-A52C-6A7F190F517A}" presName="Name5" presStyleLbl="vennNode1" presStyleIdx="1" presStyleCnt="8" custScaleY="18718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EEEAD75-05B0-4212-ADFB-BCEDD82263DF}" type="pres">
      <dgm:prSet presAssocID="{8097AD68-C1B3-4282-A5F6-0387D4B786C9}" presName="space" presStyleCnt="0"/>
      <dgm:spPr/>
    </dgm:pt>
    <dgm:pt modelId="{E6B6274B-0996-4F20-B055-94201FD97626}" type="pres">
      <dgm:prSet presAssocID="{C45EA597-A5E3-453E-82E0-5A7F9E7F8263}" presName="Name5" presStyleLbl="vennNode1" presStyleIdx="2" presStyleCnt="8" custScaleY="18718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EBCB102-3305-4E9D-9DA6-00EE84C77F1B}" type="pres">
      <dgm:prSet presAssocID="{ED58E8AC-4220-4E9E-B0BC-1B25DD04DF29}" presName="space" presStyleCnt="0"/>
      <dgm:spPr/>
    </dgm:pt>
    <dgm:pt modelId="{35F7F6F3-C33C-436B-B46D-1717C58753E2}" type="pres">
      <dgm:prSet presAssocID="{FF2C4348-00E1-4B7F-A223-B4A4260A4520}" presName="Name5" presStyleLbl="vennNode1" presStyleIdx="3" presStyleCnt="8" custScaleY="18718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930A788-83C5-4921-91CD-AED87FD341E6}" type="pres">
      <dgm:prSet presAssocID="{EAD54BBC-5F3C-4A6A-8873-6283DF5D81B4}" presName="space" presStyleCnt="0"/>
      <dgm:spPr/>
    </dgm:pt>
    <dgm:pt modelId="{F4E44DF6-EADF-4D25-B15C-B601EB90E9D0}" type="pres">
      <dgm:prSet presAssocID="{72A651E9-1706-458D-BC89-18A754644AFE}" presName="Name5" presStyleLbl="vennNode1" presStyleIdx="4" presStyleCnt="8" custScaleY="19819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F074CF2-C8F2-4899-97F7-89221319C47D}" type="pres">
      <dgm:prSet presAssocID="{92074AEA-490B-4238-8477-34807226F719}" presName="space" presStyleCnt="0"/>
      <dgm:spPr/>
    </dgm:pt>
    <dgm:pt modelId="{EC780562-E982-4BEB-B70A-8E7ADCAA8713}" type="pres">
      <dgm:prSet presAssocID="{C1FC9499-641A-4D76-866E-2129E4693401}" presName="Name5" presStyleLbl="vennNode1" presStyleIdx="5" presStyleCnt="8" custScaleY="18718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70DB870-17D0-486B-B473-42CCCF150F05}" type="pres">
      <dgm:prSet presAssocID="{3065D309-1580-4493-9B4F-16A8E8EF8F41}" presName="space" presStyleCnt="0"/>
      <dgm:spPr/>
    </dgm:pt>
    <dgm:pt modelId="{8F898D5A-B9E3-496E-A244-464AF902762C}" type="pres">
      <dgm:prSet presAssocID="{7B7EE02D-CE4D-4159-9140-484CB10E4961}" presName="Name5" presStyleLbl="vennNode1" presStyleIdx="6" presStyleCnt="8" custScaleY="18718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709171F-A3FD-43E8-B6C7-CC996CDA376E}" type="pres">
      <dgm:prSet presAssocID="{46316F58-0A13-489C-8922-46EF07666BD8}" presName="space" presStyleCnt="0"/>
      <dgm:spPr/>
    </dgm:pt>
    <dgm:pt modelId="{38E933D3-AB30-4E78-949A-C9E6301F6AE7}" type="pres">
      <dgm:prSet presAssocID="{73BA8FDA-3C0A-4609-97AC-642EC7F7AC13}" presName="Name5" presStyleLbl="vennNode1" presStyleIdx="7" presStyleCnt="8" custScaleY="18718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262A03A5-7346-42FA-B40E-3E17C09BCC6F}" srcId="{3B45396B-06F4-4CF9-8F76-DD1B455BBF1D}" destId="{73BA8FDA-3C0A-4609-97AC-642EC7F7AC13}" srcOrd="7" destOrd="0" parTransId="{FFB4F3A7-372B-4A60-B13A-5554CCA0FB3A}" sibTransId="{8CDD60D6-2144-4E36-B2EE-4B81CCB9BBF4}"/>
    <dgm:cxn modelId="{A2E41288-E8A2-4EBF-A301-F57853725A5F}" type="presOf" srcId="{73BA8FDA-3C0A-4609-97AC-642EC7F7AC13}" destId="{38E933D3-AB30-4E78-949A-C9E6301F6AE7}" srcOrd="0" destOrd="0" presId="urn:microsoft.com/office/officeart/2005/8/layout/venn3"/>
    <dgm:cxn modelId="{4FFB7D17-E1B8-4CB2-B133-9081476C6A18}" srcId="{3B45396B-06F4-4CF9-8F76-DD1B455BBF1D}" destId="{72A651E9-1706-458D-BC89-18A754644AFE}" srcOrd="4" destOrd="0" parTransId="{3437CED0-F5DA-4F8D-9633-1A55E9039506}" sibTransId="{92074AEA-490B-4238-8477-34807226F719}"/>
    <dgm:cxn modelId="{3DA09DC3-F49F-4FC8-A93B-2AAC6A3591F0}" type="presOf" srcId="{C45EA597-A5E3-453E-82E0-5A7F9E7F8263}" destId="{E6B6274B-0996-4F20-B055-94201FD97626}" srcOrd="0" destOrd="0" presId="urn:microsoft.com/office/officeart/2005/8/layout/venn3"/>
    <dgm:cxn modelId="{CB966590-071E-4059-9839-F231AD739B4D}" type="presOf" srcId="{72A651E9-1706-458D-BC89-18A754644AFE}" destId="{F4E44DF6-EADF-4D25-B15C-B601EB90E9D0}" srcOrd="0" destOrd="0" presId="urn:microsoft.com/office/officeart/2005/8/layout/venn3"/>
    <dgm:cxn modelId="{9F288A7D-AA9D-4534-B1BE-15682E06D612}" type="presOf" srcId="{3B45396B-06F4-4CF9-8F76-DD1B455BBF1D}" destId="{EF4D7BD8-942A-4CA6-BC36-392B98AA753E}" srcOrd="0" destOrd="0" presId="urn:microsoft.com/office/officeart/2005/8/layout/venn3"/>
    <dgm:cxn modelId="{63671C1C-466A-4D87-8A9E-AA3F8A93BB9D}" type="presOf" srcId="{7B7EE02D-CE4D-4159-9140-484CB10E4961}" destId="{8F898D5A-B9E3-496E-A244-464AF902762C}" srcOrd="0" destOrd="0" presId="urn:microsoft.com/office/officeart/2005/8/layout/venn3"/>
    <dgm:cxn modelId="{1E441760-C31A-476C-BFA3-F1FC83045C79}" type="presOf" srcId="{FF2C4348-00E1-4B7F-A223-B4A4260A4520}" destId="{35F7F6F3-C33C-436B-B46D-1717C58753E2}" srcOrd="0" destOrd="0" presId="urn:microsoft.com/office/officeart/2005/8/layout/venn3"/>
    <dgm:cxn modelId="{0FBD979E-F335-4602-BDC0-4C1CC5EDBDF6}" srcId="{3B45396B-06F4-4CF9-8F76-DD1B455BBF1D}" destId="{7B7EE02D-CE4D-4159-9140-484CB10E4961}" srcOrd="6" destOrd="0" parTransId="{2FF412B0-EE0B-46D8-BE8D-8A190344977C}" sibTransId="{46316F58-0A13-489C-8922-46EF07666BD8}"/>
    <dgm:cxn modelId="{72368C59-E2F3-4AC9-ACB1-292FDED1A88B}" type="presOf" srcId="{A918B0D3-9941-4010-8082-85B03ADC6FF1}" destId="{F9789EDA-1F2D-441E-9BE8-050FA09BD64C}" srcOrd="0" destOrd="0" presId="urn:microsoft.com/office/officeart/2005/8/layout/venn3"/>
    <dgm:cxn modelId="{1891ADB7-48F3-4F59-B3FA-5EB67F142A62}" srcId="{3B45396B-06F4-4CF9-8F76-DD1B455BBF1D}" destId="{FF2C4348-00E1-4B7F-A223-B4A4260A4520}" srcOrd="3" destOrd="0" parTransId="{56636BE2-8FDF-43DA-B1B0-08C634BED7EF}" sibTransId="{EAD54BBC-5F3C-4A6A-8873-6283DF5D81B4}"/>
    <dgm:cxn modelId="{A97433DF-6609-4BC3-9849-BA1B082E120F}" srcId="{3B45396B-06F4-4CF9-8F76-DD1B455BBF1D}" destId="{C1FC9499-641A-4D76-866E-2129E4693401}" srcOrd="5" destOrd="0" parTransId="{B80ED162-9D4E-4F6D-88C7-D29D38ED64F7}" sibTransId="{3065D309-1580-4493-9B4F-16A8E8EF8F41}"/>
    <dgm:cxn modelId="{E5687B1E-93D5-4F6E-90D6-7FECA0605F85}" srcId="{3B45396B-06F4-4CF9-8F76-DD1B455BBF1D}" destId="{65FDA95B-8FF6-4E68-A52C-6A7F190F517A}" srcOrd="1" destOrd="0" parTransId="{5C055ED2-7784-4651-B5F2-E948F086CCA1}" sibTransId="{8097AD68-C1B3-4282-A5F6-0387D4B786C9}"/>
    <dgm:cxn modelId="{11E1F37E-421B-44D1-A891-AD766D324032}" type="presOf" srcId="{C1FC9499-641A-4D76-866E-2129E4693401}" destId="{EC780562-E982-4BEB-B70A-8E7ADCAA8713}" srcOrd="0" destOrd="0" presId="urn:microsoft.com/office/officeart/2005/8/layout/venn3"/>
    <dgm:cxn modelId="{3A6CB8F4-5160-45C3-9C2F-F9E1BBDCB6A4}" type="presOf" srcId="{65FDA95B-8FF6-4E68-A52C-6A7F190F517A}" destId="{FDD15B72-38D2-4236-BEBC-829FC0249C16}" srcOrd="0" destOrd="0" presId="urn:microsoft.com/office/officeart/2005/8/layout/venn3"/>
    <dgm:cxn modelId="{C1DC6CE9-95EA-4718-939B-AE88C24B42D6}" srcId="{3B45396B-06F4-4CF9-8F76-DD1B455BBF1D}" destId="{C45EA597-A5E3-453E-82E0-5A7F9E7F8263}" srcOrd="2" destOrd="0" parTransId="{79DBD461-0808-45F7-9DE6-5E0F1DF455DF}" sibTransId="{ED58E8AC-4220-4E9E-B0BC-1B25DD04DF29}"/>
    <dgm:cxn modelId="{5D4F238D-1A1A-492F-BAE4-CACF70C502CB}" srcId="{3B45396B-06F4-4CF9-8F76-DD1B455BBF1D}" destId="{A918B0D3-9941-4010-8082-85B03ADC6FF1}" srcOrd="0" destOrd="0" parTransId="{1906B1EF-3A2C-4C0C-9F96-251CEB7C481F}" sibTransId="{17C87D1B-1C9B-45FC-931A-207B1577080E}"/>
    <dgm:cxn modelId="{B625D064-F9E6-4EAC-8D48-9EE13E8FDD3C}" type="presParOf" srcId="{EF4D7BD8-942A-4CA6-BC36-392B98AA753E}" destId="{F9789EDA-1F2D-441E-9BE8-050FA09BD64C}" srcOrd="0" destOrd="0" presId="urn:microsoft.com/office/officeart/2005/8/layout/venn3"/>
    <dgm:cxn modelId="{03214E52-AC4B-434D-A1D9-E73A28D50BD5}" type="presParOf" srcId="{EF4D7BD8-942A-4CA6-BC36-392B98AA753E}" destId="{B5FCC08D-7239-499F-BE08-85250E3F4DCE}" srcOrd="1" destOrd="0" presId="urn:microsoft.com/office/officeart/2005/8/layout/venn3"/>
    <dgm:cxn modelId="{47FA298A-C50C-4E67-825D-E40BF1A9612D}" type="presParOf" srcId="{EF4D7BD8-942A-4CA6-BC36-392B98AA753E}" destId="{FDD15B72-38D2-4236-BEBC-829FC0249C16}" srcOrd="2" destOrd="0" presId="urn:microsoft.com/office/officeart/2005/8/layout/venn3"/>
    <dgm:cxn modelId="{7455D5FF-AA34-41BE-9752-997F4008BBB1}" type="presParOf" srcId="{EF4D7BD8-942A-4CA6-BC36-392B98AA753E}" destId="{9EEEAD75-05B0-4212-ADFB-BCEDD82263DF}" srcOrd="3" destOrd="0" presId="urn:microsoft.com/office/officeart/2005/8/layout/venn3"/>
    <dgm:cxn modelId="{1666B5BF-B502-49C0-99DC-06B36EE95938}" type="presParOf" srcId="{EF4D7BD8-942A-4CA6-BC36-392B98AA753E}" destId="{E6B6274B-0996-4F20-B055-94201FD97626}" srcOrd="4" destOrd="0" presId="urn:microsoft.com/office/officeart/2005/8/layout/venn3"/>
    <dgm:cxn modelId="{32CA7519-DED7-4802-A152-4217174F7A7F}" type="presParOf" srcId="{EF4D7BD8-942A-4CA6-BC36-392B98AA753E}" destId="{6EBCB102-3305-4E9D-9DA6-00EE84C77F1B}" srcOrd="5" destOrd="0" presId="urn:microsoft.com/office/officeart/2005/8/layout/venn3"/>
    <dgm:cxn modelId="{34B358B1-6F66-4D6A-BAF1-3BEA9C26B33C}" type="presParOf" srcId="{EF4D7BD8-942A-4CA6-BC36-392B98AA753E}" destId="{35F7F6F3-C33C-436B-B46D-1717C58753E2}" srcOrd="6" destOrd="0" presId="urn:microsoft.com/office/officeart/2005/8/layout/venn3"/>
    <dgm:cxn modelId="{EE1B7883-FCCB-4D26-B7D0-CEA032F8933C}" type="presParOf" srcId="{EF4D7BD8-942A-4CA6-BC36-392B98AA753E}" destId="{2930A788-83C5-4921-91CD-AED87FD341E6}" srcOrd="7" destOrd="0" presId="urn:microsoft.com/office/officeart/2005/8/layout/venn3"/>
    <dgm:cxn modelId="{83F36F69-BEDA-42EB-A957-02E089167D88}" type="presParOf" srcId="{EF4D7BD8-942A-4CA6-BC36-392B98AA753E}" destId="{F4E44DF6-EADF-4D25-B15C-B601EB90E9D0}" srcOrd="8" destOrd="0" presId="urn:microsoft.com/office/officeart/2005/8/layout/venn3"/>
    <dgm:cxn modelId="{0F56984E-2438-4C58-BAE5-2A29E771990F}" type="presParOf" srcId="{EF4D7BD8-942A-4CA6-BC36-392B98AA753E}" destId="{7F074CF2-C8F2-4899-97F7-89221319C47D}" srcOrd="9" destOrd="0" presId="urn:microsoft.com/office/officeart/2005/8/layout/venn3"/>
    <dgm:cxn modelId="{2CFB9F27-0BD5-45DC-9FC2-61ACFCA448DE}" type="presParOf" srcId="{EF4D7BD8-942A-4CA6-BC36-392B98AA753E}" destId="{EC780562-E982-4BEB-B70A-8E7ADCAA8713}" srcOrd="10" destOrd="0" presId="urn:microsoft.com/office/officeart/2005/8/layout/venn3"/>
    <dgm:cxn modelId="{9EE795D1-DA60-4311-BCF2-6A289059BC91}" type="presParOf" srcId="{EF4D7BD8-942A-4CA6-BC36-392B98AA753E}" destId="{E70DB870-17D0-486B-B473-42CCCF150F05}" srcOrd="11" destOrd="0" presId="urn:microsoft.com/office/officeart/2005/8/layout/venn3"/>
    <dgm:cxn modelId="{2194E0BE-3DBC-4B34-BACF-73BF797C0FA1}" type="presParOf" srcId="{EF4D7BD8-942A-4CA6-BC36-392B98AA753E}" destId="{8F898D5A-B9E3-496E-A244-464AF902762C}" srcOrd="12" destOrd="0" presId="urn:microsoft.com/office/officeart/2005/8/layout/venn3"/>
    <dgm:cxn modelId="{4618A519-BF5A-42C9-BBF5-C6F1EEA3F876}" type="presParOf" srcId="{EF4D7BD8-942A-4CA6-BC36-392B98AA753E}" destId="{B709171F-A3FD-43E8-B6C7-CC996CDA376E}" srcOrd="13" destOrd="0" presId="urn:microsoft.com/office/officeart/2005/8/layout/venn3"/>
    <dgm:cxn modelId="{89032BC9-C94E-48F9-8305-449BE4FB0E45}" type="presParOf" srcId="{EF4D7BD8-942A-4CA6-BC36-392B98AA753E}" destId="{38E933D3-AB30-4E78-949A-C9E6301F6AE7}" srcOrd="1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89EDA-1F2D-441E-9BE8-050FA09BD64C}">
      <dsp:nvSpPr>
        <dsp:cNvPr id="0" name=""/>
        <dsp:cNvSpPr/>
      </dsp:nvSpPr>
      <dsp:spPr>
        <a:xfrm>
          <a:off x="4219" y="1584179"/>
          <a:ext cx="1307957" cy="259228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981" tIns="11430" rIns="71981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kern="1200" dirty="0" smtClean="0"/>
            <a:t>Word awareness</a:t>
          </a:r>
          <a:endParaRPr lang="en-AU" sz="900" kern="1200" dirty="0"/>
        </a:p>
      </dsp:txBody>
      <dsp:txXfrm>
        <a:off x="4219" y="1584179"/>
        <a:ext cx="1307957" cy="2592280"/>
      </dsp:txXfrm>
    </dsp:sp>
    <dsp:sp modelId="{FDD15B72-38D2-4236-BEBC-829FC0249C16}">
      <dsp:nvSpPr>
        <dsp:cNvPr id="0" name=""/>
        <dsp:cNvSpPr/>
      </dsp:nvSpPr>
      <dsp:spPr>
        <a:xfrm>
          <a:off x="1050585" y="1656182"/>
          <a:ext cx="1307957" cy="244827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981" tIns="11430" rIns="71981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kern="1200" dirty="0" smtClean="0"/>
            <a:t>Syllable awareness</a:t>
          </a:r>
          <a:endParaRPr lang="en-AU" sz="900" kern="1200" dirty="0"/>
        </a:p>
      </dsp:txBody>
      <dsp:txXfrm>
        <a:off x="1050585" y="1656182"/>
        <a:ext cx="1307957" cy="2448274"/>
      </dsp:txXfrm>
    </dsp:sp>
    <dsp:sp modelId="{E6B6274B-0996-4F20-B055-94201FD97626}">
      <dsp:nvSpPr>
        <dsp:cNvPr id="0" name=""/>
        <dsp:cNvSpPr/>
      </dsp:nvSpPr>
      <dsp:spPr>
        <a:xfrm>
          <a:off x="2096951" y="1656182"/>
          <a:ext cx="1307957" cy="244827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981" tIns="11430" rIns="71981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kern="1200" dirty="0" smtClean="0"/>
            <a:t>Rhyme awareness</a:t>
          </a:r>
          <a:endParaRPr lang="en-AU" sz="900" kern="1200" dirty="0"/>
        </a:p>
      </dsp:txBody>
      <dsp:txXfrm>
        <a:off x="2096951" y="1656182"/>
        <a:ext cx="1307957" cy="2448274"/>
      </dsp:txXfrm>
    </dsp:sp>
    <dsp:sp modelId="{35F7F6F3-C33C-436B-B46D-1717C58753E2}">
      <dsp:nvSpPr>
        <dsp:cNvPr id="0" name=""/>
        <dsp:cNvSpPr/>
      </dsp:nvSpPr>
      <dsp:spPr>
        <a:xfrm>
          <a:off x="3143317" y="1656182"/>
          <a:ext cx="1307957" cy="244827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981" tIns="11430" rIns="71981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kern="1200" dirty="0" smtClean="0"/>
            <a:t>Segmenting into       onset-rime</a:t>
          </a:r>
          <a:endParaRPr lang="en-AU" sz="900" kern="1200" dirty="0"/>
        </a:p>
      </dsp:txBody>
      <dsp:txXfrm>
        <a:off x="3143317" y="1656182"/>
        <a:ext cx="1307957" cy="2448274"/>
      </dsp:txXfrm>
    </dsp:sp>
    <dsp:sp modelId="{F4E44DF6-EADF-4D25-B15C-B601EB90E9D0}">
      <dsp:nvSpPr>
        <dsp:cNvPr id="0" name=""/>
        <dsp:cNvSpPr/>
      </dsp:nvSpPr>
      <dsp:spPr>
        <a:xfrm>
          <a:off x="4189684" y="1584179"/>
          <a:ext cx="1307957" cy="259228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981" tIns="11430" rIns="71981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kern="1200" dirty="0" smtClean="0"/>
            <a:t>Segmenting first and last sounds</a:t>
          </a:r>
          <a:endParaRPr lang="en-AU" sz="900" kern="1200" dirty="0"/>
        </a:p>
      </dsp:txBody>
      <dsp:txXfrm>
        <a:off x="4189684" y="1584179"/>
        <a:ext cx="1307957" cy="2592280"/>
      </dsp:txXfrm>
    </dsp:sp>
    <dsp:sp modelId="{EC780562-E982-4BEB-B70A-8E7ADCAA8713}">
      <dsp:nvSpPr>
        <dsp:cNvPr id="0" name=""/>
        <dsp:cNvSpPr/>
      </dsp:nvSpPr>
      <dsp:spPr>
        <a:xfrm>
          <a:off x="5236050" y="1656182"/>
          <a:ext cx="1307957" cy="244827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981" tIns="11430" rIns="71981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kern="1200" dirty="0" smtClean="0"/>
            <a:t>Blending sounds</a:t>
          </a:r>
          <a:endParaRPr lang="en-AU" sz="900" kern="1200" dirty="0"/>
        </a:p>
      </dsp:txBody>
      <dsp:txXfrm>
        <a:off x="5236050" y="1656182"/>
        <a:ext cx="1307957" cy="2448274"/>
      </dsp:txXfrm>
    </dsp:sp>
    <dsp:sp modelId="{8F898D5A-B9E3-496E-A244-464AF902762C}">
      <dsp:nvSpPr>
        <dsp:cNvPr id="0" name=""/>
        <dsp:cNvSpPr/>
      </dsp:nvSpPr>
      <dsp:spPr>
        <a:xfrm>
          <a:off x="6282416" y="1656182"/>
          <a:ext cx="1307957" cy="244827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981" tIns="11430" rIns="71981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kern="1200" dirty="0" smtClean="0"/>
            <a:t>Segmenting words</a:t>
          </a:r>
          <a:endParaRPr lang="en-AU" sz="900" kern="1200" dirty="0"/>
        </a:p>
      </dsp:txBody>
      <dsp:txXfrm>
        <a:off x="6282416" y="1656182"/>
        <a:ext cx="1307957" cy="2448274"/>
      </dsp:txXfrm>
    </dsp:sp>
    <dsp:sp modelId="{38E933D3-AB30-4E78-949A-C9E6301F6AE7}">
      <dsp:nvSpPr>
        <dsp:cNvPr id="0" name=""/>
        <dsp:cNvSpPr/>
      </dsp:nvSpPr>
      <dsp:spPr>
        <a:xfrm>
          <a:off x="7328782" y="1656182"/>
          <a:ext cx="1307957" cy="244827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1981" tIns="11430" rIns="71981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kern="1200" dirty="0" smtClean="0"/>
            <a:t>Manipulating sounds</a:t>
          </a:r>
          <a:endParaRPr lang="en-AU" sz="900" kern="1200" dirty="0"/>
        </a:p>
      </dsp:txBody>
      <dsp:txXfrm>
        <a:off x="7328782" y="1656182"/>
        <a:ext cx="1307957" cy="2448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6A643-3CA7-4458-A220-B78ED888414F}" type="datetimeFigureOut">
              <a:rPr lang="en-AU" smtClean="0"/>
              <a:pPr/>
              <a:t>2/02/2012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523D5-6946-47AD-8F20-E4AAEA519A0E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B8B4DE-9BD5-41ED-AF68-F7A50DB93CF7}" type="slidenum">
              <a:rPr lang="en-AU"/>
              <a:pPr>
                <a:defRPr/>
              </a:pPr>
              <a:t>36</a:t>
            </a:fld>
            <a:endParaRPr lang="en-AU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70169F-9A30-465D-8BCA-7F6E6883AE90}" type="slidenum">
              <a:rPr lang="en-AU"/>
              <a:pPr>
                <a:defRPr/>
              </a:pPr>
              <a:t>37</a:t>
            </a:fld>
            <a:endParaRPr lang="en-A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9A265-995F-40AE-8404-2BC3E9F4B304}" type="slidenum">
              <a:rPr lang="en-AU"/>
              <a:pPr>
                <a:defRPr/>
              </a:pPr>
              <a:t>38</a:t>
            </a:fld>
            <a:endParaRPr lang="en-A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364CFE-1C28-4A45-973B-F83B83A95015}" type="datetimeFigureOut">
              <a:rPr lang="en-AU" smtClean="0"/>
              <a:pPr/>
              <a:t>2/02/2012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8803D8-5DC1-4DE5-89FC-A8A707E887E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64CFE-1C28-4A45-973B-F83B83A95015}" type="datetimeFigureOut">
              <a:rPr lang="en-AU" smtClean="0"/>
              <a:pPr/>
              <a:t>2/02/2012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803D8-5DC1-4DE5-89FC-A8A707E887E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64CFE-1C28-4A45-973B-F83B83A95015}" type="datetimeFigureOut">
              <a:rPr lang="en-AU" smtClean="0"/>
              <a:pPr/>
              <a:t>2/02/2012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803D8-5DC1-4DE5-89FC-A8A707E887E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64CFE-1C28-4A45-973B-F83B83A95015}" type="datetimeFigureOut">
              <a:rPr lang="en-AU" smtClean="0"/>
              <a:pPr/>
              <a:t>2/02/2012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803D8-5DC1-4DE5-89FC-A8A707E887E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64CFE-1C28-4A45-973B-F83B83A95015}" type="datetimeFigureOut">
              <a:rPr lang="en-AU" smtClean="0"/>
              <a:pPr/>
              <a:t>2/02/2012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803D8-5DC1-4DE5-89FC-A8A707E887E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64CFE-1C28-4A45-973B-F83B83A95015}" type="datetimeFigureOut">
              <a:rPr lang="en-AU" smtClean="0"/>
              <a:pPr/>
              <a:t>2/02/2012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803D8-5DC1-4DE5-89FC-A8A707E887E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64CFE-1C28-4A45-973B-F83B83A95015}" type="datetimeFigureOut">
              <a:rPr lang="en-AU" smtClean="0"/>
              <a:pPr/>
              <a:t>2/02/2012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803D8-5DC1-4DE5-89FC-A8A707E887E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64CFE-1C28-4A45-973B-F83B83A95015}" type="datetimeFigureOut">
              <a:rPr lang="en-AU" smtClean="0"/>
              <a:pPr/>
              <a:t>2/02/2012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803D8-5DC1-4DE5-89FC-A8A707E887E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64CFE-1C28-4A45-973B-F83B83A95015}" type="datetimeFigureOut">
              <a:rPr lang="en-AU" smtClean="0"/>
              <a:pPr/>
              <a:t>2/02/2012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803D8-5DC1-4DE5-89FC-A8A707E887E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2364CFE-1C28-4A45-973B-F83B83A95015}" type="datetimeFigureOut">
              <a:rPr lang="en-AU" smtClean="0"/>
              <a:pPr/>
              <a:t>2/02/2012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8803D8-5DC1-4DE5-89FC-A8A707E887E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364CFE-1C28-4A45-973B-F83B83A95015}" type="datetimeFigureOut">
              <a:rPr lang="en-AU" smtClean="0"/>
              <a:pPr/>
              <a:t>2/02/2012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8803D8-5DC1-4DE5-89FC-A8A707E887E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2364CFE-1C28-4A45-973B-F83B83A95015}" type="datetimeFigureOut">
              <a:rPr lang="en-AU" smtClean="0"/>
              <a:pPr/>
              <a:t>2/02/2012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A8803D8-5DC1-4DE5-89FC-A8A707E887E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Sutherland Phonological Awareness Test-Revised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endParaRPr lang="en-AU" dirty="0"/>
          </a:p>
        </p:txBody>
      </p:sp>
      <p:pic>
        <p:nvPicPr>
          <p:cNvPr id="4100" name="Picture 5" descr="la_lettersound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32656"/>
            <a:ext cx="1238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 descr="image_17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861048"/>
            <a:ext cx="905867" cy="90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>
              <a:buFont typeface="Arial" pitchFamily="34" charset="0"/>
              <a:buNone/>
            </a:pPr>
            <a:r>
              <a:rPr lang="en-US" smtClean="0"/>
              <a:t>We use it in a range of ways:</a:t>
            </a:r>
          </a:p>
          <a:p>
            <a:pPr lvl="1" algn="ctr">
              <a:buFont typeface="Arial" pitchFamily="34" charset="0"/>
              <a:buNone/>
            </a:pPr>
            <a:endParaRPr lang="en-US" smtClean="0"/>
          </a:p>
          <a:p>
            <a:pPr lvl="2" algn="ctr"/>
            <a:r>
              <a:rPr lang="en-US" smtClean="0"/>
              <a:t>Unlock the alphabet</a:t>
            </a:r>
          </a:p>
          <a:p>
            <a:pPr lvl="2" algn="ctr"/>
            <a:r>
              <a:rPr lang="en-US" smtClean="0"/>
              <a:t>Learn new words.</a:t>
            </a:r>
          </a:p>
          <a:p>
            <a:pPr lvl="2" algn="ctr"/>
            <a:r>
              <a:rPr lang="en-US" smtClean="0"/>
              <a:t>Help remember information for a short time.</a:t>
            </a:r>
          </a:p>
          <a:p>
            <a:pPr lvl="2" algn="ctr"/>
            <a:r>
              <a:rPr lang="en-US" smtClean="0"/>
              <a:t>When we read – segmenting, blending, manipulating sounds.</a:t>
            </a:r>
          </a:p>
          <a:p>
            <a:pPr lvl="2" algn="ctr"/>
            <a:r>
              <a:rPr lang="en-US" smtClean="0"/>
              <a:t>When we spell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What is Phonological knowledge?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316" name="Picture 5" descr="la_lettersound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100"/>
          </a:xfrm>
        </p:spPr>
        <p:txBody>
          <a:bodyPr>
            <a:normAutofit fontScale="92500"/>
          </a:bodyPr>
          <a:lstStyle/>
          <a:p>
            <a:pPr algn="ctr">
              <a:buFont typeface="Arial" pitchFamily="34" charset="0"/>
              <a:buNone/>
            </a:pPr>
            <a:r>
              <a:rPr lang="en-AU" sz="2400" b="1" smtClean="0"/>
              <a:t>Phonological awareness is an awareness of sound and an awareness that words</a:t>
            </a:r>
            <a:r>
              <a:rPr lang="en-AU" sz="2400" smtClean="0"/>
              <a:t>:</a:t>
            </a:r>
          </a:p>
          <a:p>
            <a:pPr algn="ctr"/>
            <a:r>
              <a:rPr lang="en-AU" sz="2400" smtClean="0"/>
              <a:t>can be broken up into syllables, (hos-pit-al)</a:t>
            </a:r>
          </a:p>
          <a:p>
            <a:pPr algn="ctr"/>
            <a:r>
              <a:rPr lang="en-AU" sz="2400" smtClean="0"/>
              <a:t>can rhyme, (can, fan, man)</a:t>
            </a:r>
          </a:p>
          <a:p>
            <a:pPr algn="ctr"/>
            <a:r>
              <a:rPr lang="en-AU" sz="2400" smtClean="0"/>
              <a:t>can start with the same sound, (</a:t>
            </a:r>
            <a:r>
              <a:rPr lang="en-AU" sz="2400" b="1" smtClean="0"/>
              <a:t>never, naughty)</a:t>
            </a:r>
          </a:p>
          <a:p>
            <a:pPr algn="ctr"/>
            <a:r>
              <a:rPr lang="en-AU" sz="2400" smtClean="0"/>
              <a:t>can be broken up into first sound or sounds and the rime pattern eg.(s-</a:t>
            </a:r>
            <a:r>
              <a:rPr lang="en-AU" sz="2400" b="1" smtClean="0"/>
              <a:t>and) (st-and),</a:t>
            </a:r>
          </a:p>
          <a:p>
            <a:pPr algn="ctr"/>
            <a:r>
              <a:rPr lang="en-AU" sz="2400" smtClean="0"/>
              <a:t>can be formed by blending separate sounds together </a:t>
            </a:r>
          </a:p>
          <a:p>
            <a:pPr algn="ctr">
              <a:buFont typeface="Arial" pitchFamily="34" charset="0"/>
              <a:buNone/>
            </a:pPr>
            <a:r>
              <a:rPr lang="en-AU" sz="2400" smtClean="0"/>
              <a:t>eg.(</a:t>
            </a:r>
            <a:r>
              <a:rPr lang="en-AU" sz="2400" b="1" smtClean="0"/>
              <a:t>f-i-s-h or f-ish makes fish)</a:t>
            </a:r>
          </a:p>
          <a:p>
            <a:pPr algn="ctr"/>
            <a:r>
              <a:rPr lang="en-AU" sz="2400" smtClean="0"/>
              <a:t>can be segmented into separate sounds (s-a-n-d),</a:t>
            </a:r>
          </a:p>
          <a:p>
            <a:pPr algn="ctr"/>
            <a:r>
              <a:rPr lang="en-AU" sz="2400" smtClean="0"/>
              <a:t>can be changed around by adding, removing or re-ordering sounds to make new words (minus s, sand = and, change a to e sand = send)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>
                <a:solidFill>
                  <a:schemeClr val="accent4">
                    <a:lumMod val="75000"/>
                  </a:schemeClr>
                </a:solidFill>
              </a:rPr>
              <a:t>Phonological Awareness</a:t>
            </a:r>
          </a:p>
        </p:txBody>
      </p:sp>
      <p:pic>
        <p:nvPicPr>
          <p:cNvPr id="14340" name="Picture 5" descr="la_lettersound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0" y="0"/>
            <a:ext cx="1238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08962" cy="849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sz="36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AU" sz="3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AU" sz="36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AU" sz="3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AU" sz="3600" dirty="0" smtClean="0">
                <a:solidFill>
                  <a:schemeClr val="accent4">
                    <a:lumMod val="75000"/>
                  </a:schemeClr>
                </a:solidFill>
              </a:rPr>
              <a:t>Development of Phonological Awareness</a:t>
            </a:r>
            <a:endParaRPr lang="en-A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323528" y="908720"/>
          <a:ext cx="864096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539750" y="5949950"/>
            <a:ext cx="8353425" cy="1588"/>
          </a:xfrm>
          <a:prstGeom prst="straightConnector1">
            <a:avLst/>
          </a:prstGeom>
          <a:ln w="34925"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TextBox 13"/>
          <p:cNvSpPr txBox="1">
            <a:spLocks noChangeArrowheads="1"/>
          </p:cNvSpPr>
          <p:nvPr/>
        </p:nvSpPr>
        <p:spPr bwMode="auto">
          <a:xfrm>
            <a:off x="6156325" y="5516563"/>
            <a:ext cx="93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/>
              <a:t>Late</a:t>
            </a:r>
          </a:p>
        </p:txBody>
      </p:sp>
      <p:sp>
        <p:nvSpPr>
          <p:cNvPr id="15366" name="TextBox 14"/>
          <p:cNvSpPr txBox="1">
            <a:spLocks noChangeArrowheads="1"/>
          </p:cNvSpPr>
          <p:nvPr/>
        </p:nvSpPr>
        <p:spPr bwMode="auto">
          <a:xfrm>
            <a:off x="1979613" y="5516563"/>
            <a:ext cx="93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/>
              <a:t>Early</a:t>
            </a:r>
          </a:p>
        </p:txBody>
      </p:sp>
      <p:pic>
        <p:nvPicPr>
          <p:cNvPr id="15367" name="Picture 5" descr="la_lettersounds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05750" y="0"/>
            <a:ext cx="1238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Assessing phonological awareness efficiently: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3200" dirty="0" smtClean="0">
                <a:ea typeface="ＭＳ Ｐゴシック" charset="-128"/>
              </a:rPr>
              <a:t>A knowledge of why particular skills are being assessed</a:t>
            </a:r>
          </a:p>
          <a:p>
            <a:pPr lvl="1">
              <a:buFont typeface="Arial" charset="0"/>
              <a:buChar char="–"/>
              <a:defRPr/>
            </a:pPr>
            <a:endParaRPr lang="en-US" sz="3200" dirty="0" smtClean="0">
              <a:ea typeface="ＭＳ Ｐゴシック" charset="-128"/>
            </a:endParaRPr>
          </a:p>
          <a:p>
            <a:pPr lvl="1">
              <a:buFont typeface="Arial" charset="0"/>
              <a:buChar char="–"/>
              <a:defRPr/>
            </a:pPr>
            <a:r>
              <a:rPr lang="en-US" sz="3200" dirty="0" smtClean="0">
                <a:ea typeface="ＭＳ Ｐゴシック" charset="-128"/>
              </a:rPr>
              <a:t>What should be expected of children at different stages of development</a:t>
            </a:r>
          </a:p>
          <a:p>
            <a:pPr lvl="1">
              <a:buFont typeface="Arial" charset="0"/>
              <a:buChar char="–"/>
              <a:defRPr/>
            </a:pPr>
            <a:endParaRPr lang="en-US" sz="2000" dirty="0" smtClean="0">
              <a:ea typeface="ＭＳ Ｐゴシック" charset="-128"/>
            </a:endParaRPr>
          </a:p>
          <a:p>
            <a:pPr lvl="1">
              <a:buFont typeface="Arial" charset="0"/>
              <a:buChar char="–"/>
              <a:defRPr/>
            </a:pPr>
            <a:r>
              <a:rPr lang="en-US" sz="3200" dirty="0" smtClean="0">
                <a:ea typeface="ＭＳ Ｐゴシック" charset="-128"/>
              </a:rPr>
              <a:t>How the task format can effect performance</a:t>
            </a:r>
          </a:p>
        </p:txBody>
      </p:sp>
      <p:pic>
        <p:nvPicPr>
          <p:cNvPr id="16387" name="Picture 5" descr="la_lettersound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0" y="160338"/>
            <a:ext cx="10239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6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5143500"/>
          </a:xfrm>
        </p:spPr>
        <p:txBody>
          <a:bodyPr/>
          <a:lstStyle/>
          <a:p>
            <a:r>
              <a:rPr lang="en-US" sz="2000" smtClean="0"/>
              <a:t>Subtest 1: Syllable Counting</a:t>
            </a:r>
          </a:p>
          <a:p>
            <a:r>
              <a:rPr lang="en-US" sz="2000" smtClean="0"/>
              <a:t>Subtest 2: Rhyme Detection</a:t>
            </a:r>
          </a:p>
          <a:p>
            <a:r>
              <a:rPr lang="en-US" sz="2000" smtClean="0"/>
              <a:t>Subtest 3: Rhyme Production</a:t>
            </a:r>
          </a:p>
          <a:p>
            <a:r>
              <a:rPr lang="en-US" sz="2000" smtClean="0"/>
              <a:t>Subtest 4: CVC Blending</a:t>
            </a:r>
          </a:p>
          <a:p>
            <a:r>
              <a:rPr lang="en-US" sz="2000" smtClean="0"/>
              <a:t>Subtest 5: Onset Identification</a:t>
            </a:r>
          </a:p>
          <a:p>
            <a:r>
              <a:rPr lang="en-US" sz="2000" smtClean="0"/>
              <a:t>Subtest 6: Final Phoneme Identification</a:t>
            </a:r>
          </a:p>
          <a:p>
            <a:r>
              <a:rPr lang="en-US" sz="2000" smtClean="0"/>
              <a:t>Subtest 7: CVC Segmentation</a:t>
            </a:r>
          </a:p>
          <a:p>
            <a:r>
              <a:rPr lang="en-US" sz="2000" smtClean="0"/>
              <a:t>Subtest 8: Segmentation – Blends</a:t>
            </a:r>
          </a:p>
          <a:p>
            <a:r>
              <a:rPr lang="en-US" sz="2000" smtClean="0"/>
              <a:t>Subtest 9: Deletion – Onset</a:t>
            </a:r>
          </a:p>
          <a:p>
            <a:r>
              <a:rPr lang="en-US" sz="2000" smtClean="0"/>
              <a:t>Subtest 10: Deletion – Boundary Consonant</a:t>
            </a:r>
          </a:p>
          <a:p>
            <a:r>
              <a:rPr lang="en-US" sz="2000" smtClean="0"/>
              <a:t>Subtest 11: Deletion – Internal Consonant</a:t>
            </a:r>
          </a:p>
          <a:p>
            <a:pPr lvl="1"/>
            <a:r>
              <a:rPr lang="en-US" sz="1600" smtClean="0"/>
              <a:t>Nonword Reading and Spelling: General Comment</a:t>
            </a:r>
          </a:p>
          <a:p>
            <a:r>
              <a:rPr lang="en-US" sz="2000" smtClean="0"/>
              <a:t>Subtest 12: Nonword Reading</a:t>
            </a:r>
          </a:p>
          <a:p>
            <a:r>
              <a:rPr lang="en-US" sz="2000" smtClean="0"/>
              <a:t>Subtest 13: Nonword Spelling</a:t>
            </a:r>
          </a:p>
          <a:p>
            <a:endParaRPr lang="en-US" smtClean="0"/>
          </a:p>
          <a:p>
            <a:endParaRPr lang="en-AU" smtClean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Subtests</a:t>
            </a:r>
            <a:endParaRPr lang="en-AU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412" name="Picture 5" descr="la_lettersound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214313"/>
            <a:ext cx="1238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Subtests 1-11 are auditory tests (no reading or written responses)</a:t>
            </a:r>
          </a:p>
          <a:p>
            <a:pPr lvl="1"/>
            <a:r>
              <a:rPr lang="en-US" smtClean="0">
                <a:ea typeface="ＭＳ Ｐゴシック" charset="-128"/>
              </a:rPr>
              <a:t>Assesses the following phonological awareness skills</a:t>
            </a:r>
          </a:p>
          <a:p>
            <a:pPr lvl="2"/>
            <a:r>
              <a:rPr lang="en-US" smtClean="0">
                <a:ea typeface="ＭＳ Ｐゴシック" charset="-128"/>
              </a:rPr>
              <a:t>Syllable counting </a:t>
            </a:r>
          </a:p>
          <a:p>
            <a:pPr lvl="2"/>
            <a:r>
              <a:rPr lang="en-US" smtClean="0">
                <a:ea typeface="ＭＳ Ｐゴシック" charset="-128"/>
              </a:rPr>
              <a:t>rhyme detection and production</a:t>
            </a:r>
          </a:p>
          <a:p>
            <a:pPr lvl="2"/>
            <a:r>
              <a:rPr lang="en-US" smtClean="0">
                <a:ea typeface="ＭＳ Ｐゴシック" charset="-128"/>
              </a:rPr>
              <a:t>identification of initial and final consonants</a:t>
            </a:r>
          </a:p>
          <a:p>
            <a:pPr lvl="2"/>
            <a:r>
              <a:rPr lang="en-US" smtClean="0">
                <a:ea typeface="ＭＳ Ｐゴシック" charset="-128"/>
              </a:rPr>
              <a:t>deletion of onsets</a:t>
            </a:r>
          </a:p>
          <a:p>
            <a:pPr lvl="2"/>
            <a:r>
              <a:rPr lang="en-US" smtClean="0">
                <a:ea typeface="ＭＳ Ｐゴシック" charset="-128"/>
              </a:rPr>
              <a:t>deletion of consonants within blends including consonants on the outer boundary of syllables and internal consonants</a:t>
            </a:r>
          </a:p>
          <a:p>
            <a:pPr lvl="2"/>
            <a:endParaRPr lang="en-US" smtClean="0">
              <a:ea typeface="ＭＳ Ｐゴシック" charset="-128"/>
            </a:endParaRPr>
          </a:p>
          <a:p>
            <a:pPr lvl="2"/>
            <a:endParaRPr lang="en-US" smtClean="0">
              <a:ea typeface="ＭＳ Ｐゴシック" charset="-128"/>
            </a:endParaRP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SPAT-R subtests</a:t>
            </a:r>
          </a:p>
        </p:txBody>
      </p:sp>
      <p:pic>
        <p:nvPicPr>
          <p:cNvPr id="18436" name="Picture 5" descr="la_lettersound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285750"/>
            <a:ext cx="1238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Subtests 12 and 13</a:t>
            </a:r>
          </a:p>
          <a:p>
            <a:pPr lvl="1"/>
            <a:r>
              <a:rPr lang="en-US" smtClean="0">
                <a:ea typeface="ＭＳ Ｐゴシック" charset="-128"/>
              </a:rPr>
              <a:t>involved the reading and spelling of nonwords</a:t>
            </a:r>
          </a:p>
          <a:p>
            <a:pPr lvl="2"/>
            <a:r>
              <a:rPr lang="en-US" smtClean="0">
                <a:ea typeface="ＭＳ Ｐゴシック" charset="-128"/>
              </a:rPr>
              <a:t>CVC syllable (sut)</a:t>
            </a:r>
          </a:p>
          <a:p>
            <a:pPr lvl="2"/>
            <a:r>
              <a:rPr lang="en-US" smtClean="0">
                <a:ea typeface="ＭＳ Ｐゴシック" charset="-128"/>
              </a:rPr>
              <a:t>single syllables with initial and or final consonant blends (trop, belk)</a:t>
            </a:r>
          </a:p>
          <a:p>
            <a:pPr lvl="2"/>
            <a:r>
              <a:rPr lang="en-US" smtClean="0">
                <a:ea typeface="ＭＳ Ｐゴシック" charset="-128"/>
              </a:rPr>
              <a:t>vowel digraph that can be read or spelled with analogy to a real word  (vouse)</a:t>
            </a:r>
          </a:p>
          <a:p>
            <a:pPr lvl="2"/>
            <a:r>
              <a:rPr lang="en-US" smtClean="0">
                <a:ea typeface="ＭＳ Ｐゴシック" charset="-128"/>
              </a:rPr>
              <a:t>2 syllable nonword with consonant blends (mitspon)</a:t>
            </a:r>
          </a:p>
          <a:p>
            <a:pPr lvl="2"/>
            <a:r>
              <a:rPr lang="en-US" smtClean="0">
                <a:ea typeface="ＭＳ Ｐゴシック" charset="-128"/>
              </a:rPr>
              <a:t>3 syllable nonword without intra-syllabic consonant blends (despintal)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SPAT-R subtests</a:t>
            </a:r>
          </a:p>
        </p:txBody>
      </p:sp>
      <p:pic>
        <p:nvPicPr>
          <p:cNvPr id="19460" name="Picture 5" descr="la_lettersound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285750"/>
            <a:ext cx="1238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006850"/>
          </a:xfrm>
        </p:spPr>
        <p:txBody>
          <a:bodyPr/>
          <a:lstStyle/>
          <a:p>
            <a:r>
              <a:rPr lang="en-US" smtClean="0"/>
              <a:t>The SPAT-R Manual</a:t>
            </a:r>
          </a:p>
          <a:p>
            <a:r>
              <a:rPr lang="en-US" smtClean="0"/>
              <a:t>The Stimulus Sheet Booklet</a:t>
            </a:r>
          </a:p>
          <a:p>
            <a:r>
              <a:rPr lang="en-US" smtClean="0"/>
              <a:t>Test booklet or a screening scoresheet</a:t>
            </a:r>
          </a:p>
          <a:p>
            <a:endParaRPr lang="en-US" smtClean="0"/>
          </a:p>
          <a:p>
            <a:r>
              <a:rPr lang="en-US" smtClean="0"/>
              <a:t>2 forms – form A and form B- recommended that a different form is used if a child is retested on the SPAT-R within 6 months </a:t>
            </a:r>
            <a:endParaRPr lang="en-AU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747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Materials needed for the SPAT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484" name="Picture 5" descr="la_lettersound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0" y="0"/>
            <a:ext cx="1238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4313" y="1785938"/>
          <a:ext cx="8715436" cy="4071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57718"/>
                <a:gridCol w="4357718"/>
              </a:tblGrid>
              <a:tr h="545421">
                <a:tc>
                  <a:txBody>
                    <a:bodyPr/>
                    <a:lstStyle/>
                    <a:p>
                      <a:r>
                        <a:rPr lang="en-US" dirty="0" smtClean="0"/>
                        <a:t>Subtest/s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AU" dirty="0"/>
                    </a:p>
                  </a:txBody>
                  <a:tcPr/>
                </a:tc>
              </a:tr>
              <a:tr h="54542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Drums for syllable counting</a:t>
                      </a:r>
                      <a:endParaRPr lang="en-AU" dirty="0"/>
                    </a:p>
                  </a:txBody>
                  <a:tcPr/>
                </a:tc>
              </a:tr>
              <a:tr h="545421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Pictures for rhyme detection</a:t>
                      </a:r>
                      <a:endParaRPr lang="en-AU" dirty="0"/>
                    </a:p>
                  </a:txBody>
                  <a:tcPr/>
                </a:tc>
              </a:tr>
              <a:tr h="545421">
                <a:tc>
                  <a:txBody>
                    <a:bodyPr/>
                    <a:lstStyle/>
                    <a:p>
                      <a:r>
                        <a:rPr lang="en-US" dirty="0" smtClean="0"/>
                        <a:t>7 and 8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Boxes for phoneme segmentation</a:t>
                      </a:r>
                      <a:endParaRPr lang="en-AU" dirty="0"/>
                    </a:p>
                  </a:txBody>
                  <a:tcPr/>
                </a:tc>
              </a:tr>
              <a:tr h="545421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Nonwords:reading</a:t>
                      </a:r>
                      <a:endParaRPr lang="en-AU" dirty="0"/>
                    </a:p>
                  </a:txBody>
                  <a:tcPr/>
                </a:tc>
              </a:tr>
              <a:tr h="1344875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Instructions for </a:t>
                      </a:r>
                      <a:r>
                        <a:rPr lang="en-US" dirty="0" err="1" smtClean="0"/>
                        <a:t>nonword</a:t>
                      </a:r>
                      <a:r>
                        <a:rPr lang="en-US" dirty="0" smtClean="0"/>
                        <a:t> spelling. This sheet</a:t>
                      </a:r>
                      <a:r>
                        <a:rPr lang="en-US" baseline="0" dirty="0" smtClean="0"/>
                        <a:t> is not shown to the child. 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 Stimulus sheet booklet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1530" name="Picture 5" descr="la_lettersound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0" y="142875"/>
            <a:ext cx="1238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Subtests 1-11</a:t>
            </a:r>
          </a:p>
          <a:p>
            <a:pPr lvl="1"/>
            <a:r>
              <a:rPr lang="en-US" smtClean="0"/>
              <a:t>1 demonstration item</a:t>
            </a:r>
          </a:p>
          <a:p>
            <a:pPr lvl="1"/>
            <a:r>
              <a:rPr lang="en-US" smtClean="0"/>
              <a:t>1 practice item</a:t>
            </a:r>
          </a:p>
          <a:p>
            <a:pPr lvl="1"/>
            <a:r>
              <a:rPr lang="en-US" smtClean="0"/>
              <a:t>4 test items</a:t>
            </a:r>
          </a:p>
          <a:p>
            <a:pPr lvl="1">
              <a:buFont typeface="Arial" pitchFamily="34" charset="0"/>
              <a:buNone/>
            </a:pPr>
            <a:r>
              <a:rPr lang="en-US" sz="3200" smtClean="0"/>
              <a:t>Discontinuation Guidelines:</a:t>
            </a:r>
          </a:p>
          <a:p>
            <a:pPr lvl="1"/>
            <a:r>
              <a:rPr lang="en-US" sz="3200" smtClean="0"/>
              <a:t>Discontinue any individual subtest if:</a:t>
            </a:r>
          </a:p>
          <a:p>
            <a:pPr lvl="2"/>
            <a:r>
              <a:rPr lang="en-US" smtClean="0"/>
              <a:t>Child does not respond to teaching on the practice items</a:t>
            </a:r>
          </a:p>
          <a:p>
            <a:pPr lvl="2"/>
            <a:r>
              <a:rPr lang="en-US" smtClean="0"/>
              <a:t>AND fails the first 2 test items</a:t>
            </a:r>
          </a:p>
          <a:p>
            <a:pPr lvl="1"/>
            <a:endParaRPr lang="en-US" smtClean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Demonstration, Practice and Test Items</a:t>
            </a:r>
          </a:p>
        </p:txBody>
      </p:sp>
      <p:pic>
        <p:nvPicPr>
          <p:cNvPr id="22532" name="Picture 5" descr="la_lettersound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857250"/>
            <a:ext cx="1238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0" y="1428750"/>
            <a:ext cx="6357938" cy="4286250"/>
          </a:xfrm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Tuning in………</a:t>
            </a:r>
          </a:p>
        </p:txBody>
      </p:sp>
      <p:pic>
        <p:nvPicPr>
          <p:cNvPr id="5124" name="Picture 5" descr="la_lettersound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285750"/>
            <a:ext cx="1238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Subtest 12 and 13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8 test items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no demonstration or practice </a:t>
            </a:r>
            <a:r>
              <a:rPr lang="en-US" dirty="0" smtClean="0"/>
              <a:t>items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dirty="0" smtClean="0"/>
              <a:t>Discontinuation Guidelines: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Discontinue either subtest if: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Child has no strategies for attempting the first two items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The child seems stressed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Continue if: 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incorrect response, but signs of partial processing</a:t>
            </a:r>
          </a:p>
          <a:p>
            <a:pPr lvl="1">
              <a:buFont typeface="Arial" charset="0"/>
              <a:buChar char="–"/>
              <a:defRPr/>
            </a:pPr>
            <a:endParaRPr lang="en-US" dirty="0" smtClean="0"/>
          </a:p>
          <a:p>
            <a:pPr lvl="1">
              <a:buFont typeface="Arial" charset="0"/>
              <a:buChar char="–"/>
              <a:defRPr/>
            </a:pPr>
            <a:endParaRPr lang="en-US" dirty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ＭＳ Ｐゴシック" charset="-128"/>
              </a:rPr>
              <a:t>Demonstration, Practice and Test Items</a:t>
            </a:r>
          </a:p>
        </p:txBody>
      </p:sp>
      <p:pic>
        <p:nvPicPr>
          <p:cNvPr id="23556" name="Picture 5" descr="la_lettersound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785813"/>
            <a:ext cx="1238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863975"/>
          </a:xfrm>
        </p:spPr>
        <p:txBody>
          <a:bodyPr/>
          <a:lstStyle/>
          <a:p>
            <a:r>
              <a:rPr lang="en-US" smtClean="0"/>
              <a:t>Orients the child to the process of attending to the sounds in words, rather than to their meaning.</a:t>
            </a:r>
          </a:p>
          <a:p>
            <a:r>
              <a:rPr lang="en-US" smtClean="0"/>
              <a:t>When finding this subtest difficult, a student may show some articulation problems, especially with multisyllabic words.</a:t>
            </a:r>
            <a:endParaRPr lang="en-AU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1.Syllable counting….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580" name="Picture 5" descr="la_lettersound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357188"/>
            <a:ext cx="1238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>
          <a:xfrm>
            <a:off x="457200" y="2428875"/>
            <a:ext cx="8229600" cy="3578225"/>
          </a:xfrm>
        </p:spPr>
        <p:txBody>
          <a:bodyPr/>
          <a:lstStyle/>
          <a:p>
            <a:pPr algn="ctr"/>
            <a:r>
              <a:rPr lang="en-US" smtClean="0"/>
              <a:t>Undemanding in terms of cognitive requirements and memory load</a:t>
            </a:r>
          </a:p>
          <a:p>
            <a:pPr algn="ctr"/>
            <a:r>
              <a:rPr lang="en-US" smtClean="0"/>
              <a:t>Uses pictures to support the student’s memory for the rhyming words </a:t>
            </a:r>
            <a:endParaRPr lang="en-AU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2.Rhyme detection…..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5604" name="Picture 5" descr="la_lettersound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285750"/>
            <a:ext cx="1238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Very sensitive to the presence of oral language difficulties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In the lower years of schooling it is often a marker for students with reading difficulties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Students who do not have awareness of rhyming features of language will often give semantically related answers e.g. night, fight, pillow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If students are ok on rhyme detection task, but not on rhyme production task, this may indicate the effects of word retrieval difficulties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3.Rhyme production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6628" name="Picture 5" descr="la_lettersound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214313"/>
            <a:ext cx="1238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078287"/>
          </a:xfrm>
        </p:spPr>
        <p:txBody>
          <a:bodyPr/>
          <a:lstStyle/>
          <a:p>
            <a:r>
              <a:rPr lang="en-US" smtClean="0"/>
              <a:t>This task has a high correlation to the SPAT-R total score. This means that if the student has difficulties on this task, they are likely to score poorly overall.</a:t>
            </a:r>
          </a:p>
          <a:p>
            <a:r>
              <a:rPr lang="en-US" smtClean="0"/>
              <a:t>If students perform strongly on this subtest it can indicate a students strong emerging control over phonological awareness </a:t>
            </a:r>
            <a:endParaRPr lang="en-AU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4.CVC blending…..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7652" name="Picture 5" descr="la_lettersound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285750"/>
            <a:ext cx="1238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3863975"/>
          </a:xfrm>
        </p:spPr>
        <p:txBody>
          <a:bodyPr/>
          <a:lstStyle/>
          <a:p>
            <a:r>
              <a:rPr lang="en-US" smtClean="0"/>
              <a:t>“Children who cannot identify onsets early in their school career are particularly at risk for experiencing difficulties in their literacy development”- Ref: Byrne,1998</a:t>
            </a:r>
          </a:p>
          <a:p>
            <a:r>
              <a:rPr lang="en-US" smtClean="0"/>
              <a:t>Potential difficulties with learning the alphabet</a:t>
            </a:r>
          </a:p>
          <a:p>
            <a:r>
              <a:rPr lang="en-US" smtClean="0"/>
              <a:t>Phoneme vs letter</a:t>
            </a:r>
            <a:endParaRPr lang="en-AU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5.Onset identification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8676" name="Picture 5" descr="la_lettersound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285750"/>
            <a:ext cx="1238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smtClean="0"/>
              <a:t> It cannot be assumed that once a child can identify the sound at the beginning of a word, the sound at the end of a word will be equally accessible</a:t>
            </a:r>
          </a:p>
          <a:p>
            <a:r>
              <a:rPr lang="en-US" smtClean="0"/>
              <a:t>Phoneme vs letter </a:t>
            </a:r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6.Final phoneme identification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9700" name="Picture 5" descr="la_lettersound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1071563"/>
            <a:ext cx="1238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Segmentation and blending are complementary skills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“Say it and move it technique”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/>
              <a:t>Potential problems with this test-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1.identification of a nasal consonant after a vowel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2. Students who are able to </a:t>
            </a:r>
            <a:r>
              <a:rPr lang="en-US" dirty="0" err="1" smtClean="0"/>
              <a:t>visualise</a:t>
            </a:r>
            <a:r>
              <a:rPr lang="en-US" dirty="0" smtClean="0"/>
              <a:t> the spelling of the words may possibly be confused about whether they are working with sounds or letters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7.CVC segmentation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24" name="Picture 5" descr="la_lettersound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285750"/>
            <a:ext cx="1238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3911600"/>
          </a:xfrm>
        </p:spPr>
        <p:txBody>
          <a:bodyPr/>
          <a:lstStyle/>
          <a:p>
            <a:r>
              <a:rPr lang="en-US" smtClean="0"/>
              <a:t>In the lower years of schooling students find it difficult to identify the separate sounds in consonant blends. This is normally a late developing phonological skill (Treiman,1993)</a:t>
            </a:r>
          </a:p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8.Segmentation blends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1748" name="Picture 5" descr="la_lettersound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285750"/>
            <a:ext cx="1238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A robust indicator of phonological awareness development –Ref:Catts,Fey,Zhang&amp;Tomblin,2001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The emergence of this skill  by the end of YOS 1 or early in YOS 2 is a good indicator that a child is making reasonable progress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If a child is unable to access and manipulate the sound of the rime unit as an independent chunk of a word, they may experience difficulties with identifying word families in spelling tasks  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9.Deletion-onset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2772" name="Picture 5" descr="la_lettersound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285750"/>
            <a:ext cx="1238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Content Placeholder 3" descr="deja_vu_sign_5105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260350"/>
            <a:ext cx="6913563" cy="5716588"/>
          </a:xfr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078287"/>
          </a:xfrm>
        </p:spPr>
        <p:txBody>
          <a:bodyPr/>
          <a:lstStyle/>
          <a:p>
            <a:r>
              <a:rPr lang="en-US" smtClean="0"/>
              <a:t>Issue of task complexity- leading to errors</a:t>
            </a:r>
          </a:p>
          <a:p>
            <a:r>
              <a:rPr lang="en-US" smtClean="0"/>
              <a:t>Requires the student to be aware of the internal sounds in consonant blends</a:t>
            </a:r>
          </a:p>
          <a:p>
            <a:r>
              <a:rPr lang="en-US" smtClean="0"/>
              <a:t>Students with less experience may delete the whole onset- this indicates that the separate sounds in the consonant blend are not particularly salient to them</a:t>
            </a:r>
          </a:p>
          <a:p>
            <a:endParaRPr lang="en-AU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10.Deletion- boundary consonant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3796" name="Picture 5" descr="la_lettersound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1071563"/>
            <a:ext cx="1238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idx="1"/>
          </p:nvPr>
        </p:nvSpPr>
        <p:spPr>
          <a:xfrm>
            <a:off x="457200" y="2357438"/>
            <a:ext cx="8229600" cy="3768725"/>
          </a:xfrm>
        </p:spPr>
        <p:txBody>
          <a:bodyPr/>
          <a:lstStyle/>
          <a:p>
            <a:r>
              <a:rPr lang="en-US" smtClean="0"/>
              <a:t>Student has to segment , delete and then blend phonemes</a:t>
            </a:r>
            <a:endParaRPr lang="en-AU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11.Deletion –internal consonant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4820" name="Picture 5" descr="la_lettersound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1285875"/>
            <a:ext cx="1238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 of the nonword spelling analysis</a:t>
            </a:r>
          </a:p>
          <a:p>
            <a:r>
              <a:rPr lang="en-US" smtClean="0"/>
              <a:t>Allows clear demonstration of consonant blend segmentation skills</a:t>
            </a:r>
          </a:p>
          <a:p>
            <a:r>
              <a:rPr lang="en-US" smtClean="0"/>
              <a:t>Is particularly sensitive to emerging skills of phoneme segmentation in the early years of school</a:t>
            </a:r>
          </a:p>
          <a:p>
            <a:endParaRPr lang="en-AU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12.Non-word reading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5844" name="Picture 5" descr="la_lettersound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357188"/>
            <a:ext cx="1238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1"/>
          </p:nvPr>
        </p:nvSpPr>
        <p:spPr>
          <a:xfrm>
            <a:off x="457200" y="2428875"/>
            <a:ext cx="8229600" cy="3697288"/>
          </a:xfrm>
        </p:spPr>
        <p:txBody>
          <a:bodyPr/>
          <a:lstStyle/>
          <a:p>
            <a:r>
              <a:rPr lang="en-US" smtClean="0"/>
              <a:t>Analysis of non – word spelling form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13.Nonword spelling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6868" name="Picture 5" descr="la_lettersound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285750"/>
            <a:ext cx="1238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4831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2800" smtClean="0">
                <a:ea typeface="ＭＳ Ｐゴシック" charset="-128"/>
              </a:rPr>
              <a:t>To clarify student specific needs-</a:t>
            </a:r>
          </a:p>
          <a:p>
            <a:r>
              <a:rPr lang="en-US" sz="2800" smtClean="0"/>
              <a:t>Analysis of the data</a:t>
            </a:r>
          </a:p>
          <a:p>
            <a:r>
              <a:rPr lang="en-US" sz="2800" smtClean="0"/>
              <a:t>Use of normative table</a:t>
            </a:r>
          </a:p>
          <a:p>
            <a:r>
              <a:rPr lang="en-US" sz="2800" smtClean="0"/>
              <a:t>Links with other data</a:t>
            </a:r>
          </a:p>
          <a:p>
            <a:r>
              <a:rPr lang="en-US" sz="2800" smtClean="0"/>
              <a:t>Reference to developmental sequence</a:t>
            </a:r>
            <a:endParaRPr lang="en-US" sz="1800" smtClean="0"/>
          </a:p>
          <a:p>
            <a:r>
              <a:rPr lang="en-US" sz="2800" smtClean="0"/>
              <a:t>Determine priorities for support and practice</a:t>
            </a:r>
          </a:p>
          <a:p>
            <a:r>
              <a:rPr lang="en-US" sz="2800" smtClean="0"/>
              <a:t>Review regularly – rate of gain</a:t>
            </a:r>
            <a:endParaRPr lang="en-AU" sz="28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So what?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7892" name="Picture 4" descr="Puzz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8640"/>
            <a:ext cx="1143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0CCAG63BMXCAX3C4BSCA1JTDV6CA9BMG6BCA5Z1OSYCA6KDLQGCABOH843CAMCJG15CATO133ACA3MDACPCARDWMVQCATZDCGICAU2V7A9CAT6K4L6CARG5US8CABN39JYCAXQ9MC3CA2WA0ZOCALS507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589240"/>
            <a:ext cx="11715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en-AU" i="1" dirty="0" smtClean="0">
                <a:solidFill>
                  <a:schemeClr val="accent4">
                    <a:lumMod val="50000"/>
                  </a:schemeClr>
                </a:solidFill>
              </a:rPr>
              <a:t>We must not, in trying to think about how we can make a big difference, ignore the small daily differences we can make which, over time, add up to big differences that we often cannot foresee.</a:t>
            </a:r>
          </a:p>
          <a:p>
            <a:pPr algn="ctr">
              <a:buFont typeface="Arial" pitchFamily="34" charset="0"/>
              <a:buNone/>
              <a:defRPr/>
            </a:pPr>
            <a:endParaRPr lang="en-AU" i="1" dirty="0" smtClean="0"/>
          </a:p>
          <a:p>
            <a:pPr algn="ctr">
              <a:buFont typeface="Arial" pitchFamily="34" charset="0"/>
              <a:buNone/>
              <a:defRPr/>
            </a:pPr>
            <a:endParaRPr lang="en-AU" i="1" dirty="0" smtClean="0"/>
          </a:p>
          <a:p>
            <a:pPr algn="ctr">
              <a:buFont typeface="Arial" pitchFamily="34" charset="0"/>
              <a:buNone/>
              <a:defRPr/>
            </a:pPr>
            <a:r>
              <a:rPr lang="en-AU" i="1" dirty="0" err="1" smtClean="0"/>
              <a:t>Ref:Marian</a:t>
            </a:r>
            <a:r>
              <a:rPr lang="en-AU" i="1" dirty="0" smtClean="0"/>
              <a:t> Wright Edelman</a:t>
            </a:r>
            <a:endParaRPr lang="en-US" i="1" dirty="0" smtClean="0"/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052513"/>
            <a:ext cx="1231900" cy="1008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PALL Module 3 Session 2 Sutherland (0).jpg"/>
          <p:cNvPicPr>
            <a:picLocks noChangeAspect="1"/>
          </p:cNvPicPr>
          <p:nvPr/>
        </p:nvPicPr>
        <p:blipFill>
          <a:blip r:embed="rId3" cstate="print"/>
          <a:srcRect t="3125" b="13541"/>
          <a:stretch>
            <a:fillRect/>
          </a:stretch>
        </p:blipFill>
        <p:spPr bwMode="auto">
          <a:xfrm>
            <a:off x="0" y="122238"/>
            <a:ext cx="9144000" cy="659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PALL Module 3 Session 2 Sutherland (1).jpg"/>
          <p:cNvPicPr>
            <a:picLocks noChangeAspect="1"/>
          </p:cNvPicPr>
          <p:nvPr/>
        </p:nvPicPr>
        <p:blipFill>
          <a:blip r:embed="rId3" cstate="print"/>
          <a:srcRect t="4166" b="5208"/>
          <a:stretch>
            <a:fillRect/>
          </a:stretch>
        </p:blipFill>
        <p:spPr bwMode="auto">
          <a:xfrm>
            <a:off x="0" y="104775"/>
            <a:ext cx="91440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PALL Module 3 Session 3 SPAT-R.jpg"/>
          <p:cNvPicPr>
            <a:picLocks noChangeAspect="1"/>
          </p:cNvPicPr>
          <p:nvPr/>
        </p:nvPicPr>
        <p:blipFill>
          <a:blip r:embed="rId3" cstate="print"/>
          <a:srcRect t="2083" b="110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4545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dirty="0" smtClean="0">
                <a:solidFill>
                  <a:srgbClr val="0070C0"/>
                </a:solidFill>
              </a:rPr>
              <a:t>Phonemic awareness</a:t>
            </a:r>
          </a:p>
          <a:p>
            <a:pPr lvl="1">
              <a:defRPr/>
            </a:pPr>
            <a:r>
              <a:rPr lang="en-AU" dirty="0" smtClean="0"/>
              <a:t>Awareness of individual sounds.</a:t>
            </a:r>
          </a:p>
          <a:p>
            <a:pPr>
              <a:defRPr/>
            </a:pPr>
            <a:r>
              <a:rPr lang="en-AU" dirty="0" smtClean="0">
                <a:solidFill>
                  <a:srgbClr val="0070C0"/>
                </a:solidFill>
              </a:rPr>
              <a:t>Phonics</a:t>
            </a:r>
          </a:p>
          <a:p>
            <a:pPr lvl="1">
              <a:defRPr/>
            </a:pPr>
            <a:r>
              <a:rPr lang="en-AU" dirty="0" smtClean="0"/>
              <a:t>Knowledge of letter-sound patterns; linking sounds with letter. </a:t>
            </a:r>
          </a:p>
          <a:p>
            <a:pPr>
              <a:defRPr/>
            </a:pPr>
            <a:r>
              <a:rPr lang="en-AU" dirty="0" smtClean="0">
                <a:solidFill>
                  <a:srgbClr val="0070C0"/>
                </a:solidFill>
              </a:rPr>
              <a:t>Orthographic knowledge</a:t>
            </a:r>
          </a:p>
          <a:p>
            <a:pPr lvl="1">
              <a:defRPr/>
            </a:pPr>
            <a:r>
              <a:rPr lang="en-AU" dirty="0" smtClean="0"/>
              <a:t>Patterns of letters used in written English to write words (graphemes), letter- cluster knowledge (diagraphs).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>
                <a:solidFill>
                  <a:schemeClr val="accent4">
                    <a:lumMod val="75000"/>
                  </a:schemeClr>
                </a:solidFill>
              </a:rPr>
              <a:t>Definitions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172" name="Picture 5" descr="la_lettersound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285750"/>
            <a:ext cx="1238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221162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None/>
            </a:pPr>
            <a:r>
              <a:rPr lang="en-US" sz="2400" smtClean="0"/>
              <a:t>Test-Dr Roslyn Neilson</a:t>
            </a:r>
          </a:p>
          <a:p>
            <a:pPr algn="ctr">
              <a:buFont typeface="Arial" pitchFamily="34" charset="0"/>
              <a:buNone/>
            </a:pPr>
            <a:r>
              <a:rPr lang="en-US" sz="2400" smtClean="0"/>
              <a:t>Language , Speech and Literacy Services</a:t>
            </a:r>
          </a:p>
          <a:p>
            <a:pPr algn="ctr">
              <a:buFont typeface="Arial" pitchFamily="34" charset="0"/>
              <a:buNone/>
            </a:pPr>
            <a:r>
              <a:rPr lang="en-US" sz="2400" smtClean="0"/>
              <a:t>Jamberoo, NSW</a:t>
            </a:r>
          </a:p>
          <a:p>
            <a:pPr algn="ctr">
              <a:buFont typeface="Arial" pitchFamily="34" charset="0"/>
              <a:buNone/>
            </a:pPr>
            <a:endParaRPr lang="en-US" sz="2400" smtClean="0"/>
          </a:p>
          <a:p>
            <a:pPr algn="ctr">
              <a:buFont typeface="Arial" pitchFamily="34" charset="0"/>
              <a:buNone/>
            </a:pPr>
            <a:r>
              <a:rPr lang="en-US" sz="2400" smtClean="0"/>
              <a:t>First published ;May,2003</a:t>
            </a:r>
          </a:p>
          <a:p>
            <a:pPr algn="ctr">
              <a:buFont typeface="Arial" pitchFamily="34" charset="0"/>
              <a:buNone/>
            </a:pPr>
            <a:r>
              <a:rPr lang="en-US" sz="2400" smtClean="0"/>
              <a:t>Reprinted January 2005, November 2007</a:t>
            </a:r>
          </a:p>
          <a:p>
            <a:pPr algn="ctr">
              <a:buFont typeface="Arial" pitchFamily="34" charset="0"/>
              <a:buNone/>
            </a:pPr>
            <a:endParaRPr lang="en-US" sz="2400" smtClean="0"/>
          </a:p>
          <a:p>
            <a:pPr algn="ctr">
              <a:buFont typeface="Arial" pitchFamily="34" charset="0"/>
              <a:buNone/>
            </a:pPr>
            <a:endParaRPr lang="en-US" sz="2400" smtClean="0"/>
          </a:p>
          <a:p>
            <a:pPr algn="ctr">
              <a:buFont typeface="Arial" pitchFamily="34" charset="0"/>
              <a:buNone/>
            </a:pPr>
            <a:r>
              <a:rPr lang="en-US" sz="2400" smtClean="0"/>
              <a:t>Copyright:2003 Roslyn Neilson</a:t>
            </a:r>
          </a:p>
          <a:p>
            <a:pPr algn="ctr">
              <a:buFont typeface="Arial" pitchFamily="34" charset="0"/>
              <a:buNone/>
            </a:pPr>
            <a:r>
              <a:rPr lang="en-US" sz="2400" smtClean="0"/>
              <a:t>Contact details: Email:rneilson@ozemail.com.au</a:t>
            </a:r>
            <a:endParaRPr lang="en-AU" sz="2400" smtClean="0"/>
          </a:p>
          <a:p>
            <a:pPr algn="ctr"/>
            <a:endParaRPr lang="en-AU" sz="24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“The SPAT”</a:t>
            </a:r>
            <a:endParaRPr lang="en-A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196" name="Picture 4" descr="la_lettersound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357188"/>
            <a:ext cx="1238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8678" y="1268413"/>
            <a:ext cx="7195209" cy="4536851"/>
          </a:xfrm>
          <a:noFill/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How does it all fit?</a:t>
            </a:r>
          </a:p>
        </p:txBody>
      </p:sp>
      <p:pic>
        <p:nvPicPr>
          <p:cNvPr id="9220" name="Picture 7" descr="crossroad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196975"/>
            <a:ext cx="152876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88913"/>
            <a:ext cx="8642350" cy="5761037"/>
          </a:xfrm>
          <a:noFill/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e\AppData\Local\Temp\SNAGHTML16fa26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260350"/>
            <a:ext cx="6408738" cy="5865813"/>
          </a:xfrm>
        </p:spPr>
      </p:pic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125913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AU" smtClean="0"/>
              <a:t>Phonological Knowledge is the foundation of</a:t>
            </a:r>
          </a:p>
          <a:p>
            <a:pPr algn="ctr"/>
            <a:r>
              <a:rPr lang="en-AU" smtClean="0"/>
              <a:t>our understanding of how spoken words translate into written words.</a:t>
            </a:r>
          </a:p>
          <a:p>
            <a:pPr algn="ctr">
              <a:buFont typeface="Arial" pitchFamily="34" charset="0"/>
              <a:buNone/>
            </a:pPr>
            <a:endParaRPr lang="en-AU" smtClean="0"/>
          </a:p>
          <a:p>
            <a:pPr algn="ctr">
              <a:buFont typeface="Arial" pitchFamily="34" charset="0"/>
              <a:buNone/>
            </a:pPr>
            <a:r>
              <a:rPr lang="en-AU" smtClean="0"/>
              <a:t>Phonological Knowledge is what we know</a:t>
            </a:r>
          </a:p>
          <a:p>
            <a:pPr algn="ctr"/>
            <a:r>
              <a:rPr lang="en-AU" smtClean="0"/>
              <a:t>about the sound patterns in our words.</a:t>
            </a:r>
          </a:p>
          <a:p>
            <a:pPr>
              <a:buFont typeface="Arial" pitchFamily="34" charset="0"/>
              <a:buNone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74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A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AU" dirty="0" smtClean="0">
                <a:solidFill>
                  <a:schemeClr val="accent4">
                    <a:lumMod val="75000"/>
                  </a:schemeClr>
                </a:solidFill>
              </a:rPr>
              <a:t>What is Phonological Knowledge?</a:t>
            </a:r>
            <a:r>
              <a:rPr lang="en-A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AU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A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292" name="Picture 5" descr="la_lettersound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</TotalTime>
  <Words>1321</Words>
  <Application>Microsoft Office PowerPoint</Application>
  <PresentationFormat>On-screen Show (4:3)</PresentationFormat>
  <Paragraphs>191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Concourse</vt:lpstr>
      <vt:lpstr>Sutherland Phonological Awareness Test-Revised</vt:lpstr>
      <vt:lpstr>Tuning in………</vt:lpstr>
      <vt:lpstr>Slide 3</vt:lpstr>
      <vt:lpstr>Definitions</vt:lpstr>
      <vt:lpstr>“The SPAT”</vt:lpstr>
      <vt:lpstr>How does it all fit?</vt:lpstr>
      <vt:lpstr>Slide 7</vt:lpstr>
      <vt:lpstr>Slide 8</vt:lpstr>
      <vt:lpstr> What is Phonological Knowledge? </vt:lpstr>
      <vt:lpstr> What is Phonological knowledge?</vt:lpstr>
      <vt:lpstr>Phonological Awareness</vt:lpstr>
      <vt:lpstr>  Development of Phonological Awareness</vt:lpstr>
      <vt:lpstr>Slide 13</vt:lpstr>
      <vt:lpstr>Subtests</vt:lpstr>
      <vt:lpstr>SPAT-R subtests</vt:lpstr>
      <vt:lpstr>SPAT-R subtests</vt:lpstr>
      <vt:lpstr>Materials needed for the SPAT</vt:lpstr>
      <vt:lpstr>The Stimulus sheet booklet</vt:lpstr>
      <vt:lpstr>Demonstration, Practice and Test Items</vt:lpstr>
      <vt:lpstr>Demonstration, Practice and Test Items</vt:lpstr>
      <vt:lpstr>1.Syllable counting….</vt:lpstr>
      <vt:lpstr>2.Rhyme detection…..</vt:lpstr>
      <vt:lpstr>3.Rhyme production</vt:lpstr>
      <vt:lpstr>4.CVC blending…..</vt:lpstr>
      <vt:lpstr>5.Onset identification</vt:lpstr>
      <vt:lpstr>6.Final phoneme identification</vt:lpstr>
      <vt:lpstr>7.CVC segmentation</vt:lpstr>
      <vt:lpstr>8.Segmentation blends</vt:lpstr>
      <vt:lpstr>9.Deletion-onset</vt:lpstr>
      <vt:lpstr>10.Deletion- boundary consonant</vt:lpstr>
      <vt:lpstr>11.Deletion –internal consonant</vt:lpstr>
      <vt:lpstr>12.Non-word reading</vt:lpstr>
      <vt:lpstr>13.Nonword spelling</vt:lpstr>
      <vt:lpstr>So what?</vt:lpstr>
      <vt:lpstr>Slide 35</vt:lpstr>
      <vt:lpstr>Slide 36</vt:lpstr>
      <vt:lpstr>Slide 37</vt:lpstr>
      <vt:lpstr>Slide 38</vt:lpstr>
    </vt:vector>
  </TitlesOfParts>
  <Company>Catholic Education Office Ballarat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Sutherland Phonological Awareness Test-Revised</dc:title>
  <dc:creator>RCranage</dc:creator>
  <cp:lastModifiedBy>jhawkins</cp:lastModifiedBy>
  <cp:revision>3</cp:revision>
  <dcterms:created xsi:type="dcterms:W3CDTF">2011-12-07T23:57:28Z</dcterms:created>
  <dcterms:modified xsi:type="dcterms:W3CDTF">2012-02-02T04:08:31Z</dcterms:modified>
</cp:coreProperties>
</file>