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2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371" r:id="rId13"/>
    <p:sldId id="368" r:id="rId14"/>
    <p:sldId id="445" r:id="rId15"/>
    <p:sldId id="444" r:id="rId16"/>
    <p:sldId id="447" r:id="rId17"/>
    <p:sldId id="446" r:id="rId18"/>
    <p:sldId id="425" r:id="rId19"/>
    <p:sldId id="438" r:id="rId20"/>
    <p:sldId id="439" r:id="rId21"/>
    <p:sldId id="440" r:id="rId22"/>
    <p:sldId id="441" r:id="rId23"/>
    <p:sldId id="442" r:id="rId24"/>
    <p:sldId id="443" r:id="rId25"/>
    <p:sldId id="448" r:id="rId26"/>
    <p:sldId id="449" r:id="rId27"/>
    <p:sldId id="450" r:id="rId28"/>
    <p:sldId id="437" r:id="rId29"/>
    <p:sldId id="451" r:id="rId30"/>
    <p:sldId id="452" r:id="rId31"/>
    <p:sldId id="453" r:id="rId32"/>
    <p:sldId id="454" r:id="rId33"/>
    <p:sldId id="457" r:id="rId34"/>
    <p:sldId id="455" r:id="rId35"/>
    <p:sldId id="456" r:id="rId36"/>
    <p:sldId id="458" r:id="rId37"/>
    <p:sldId id="459" r:id="rId3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509D"/>
    <a:srgbClr val="294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F2F8038-E6B6-DD42-9367-2B81EDC5D85D}" type="datetimeFigureOut">
              <a:rPr lang="en-US"/>
              <a:pPr>
                <a:defRPr/>
              </a:pPr>
              <a:t>12/13/11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1F5FF24-7C56-E841-AD28-E310AC769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1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B200F15-083D-A84C-93FF-691F354A49BD}" type="datetimeFigureOut">
              <a:rPr lang="en-US"/>
              <a:pPr>
                <a:defRPr/>
              </a:pPr>
              <a:t>12/13/11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CA4CAEC-682A-5C47-A0CB-87B82026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93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AABAAB-C468-4F4F-B211-7DC7F355C08C}" type="slidenum">
              <a:rPr lang="en-AU" sz="1200"/>
              <a:pPr eaLnBrk="1" hangingPunct="1"/>
              <a:t>3</a:t>
            </a:fld>
            <a:endParaRPr lang="en-A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Need to see the relationship between the 2 questions before thinking about processing to determine the answer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2D0D76-CFFF-BA44-AC52-02F319B45C6C}" type="slidenum">
              <a:rPr lang="en-AU" sz="1200">
                <a:cs typeface="Arial" charset="0"/>
              </a:rPr>
              <a:pPr eaLnBrk="1" hangingPunct="1"/>
              <a:t>10</a:t>
            </a:fld>
            <a:endParaRPr lang="en-AU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get complex answers</a:t>
            </a:r>
            <a:r>
              <a:rPr lang="en-US" baseline="0" dirty="0" smtClean="0"/>
              <a:t> – ask complex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Texts</a:t>
            </a:r>
            <a:r>
              <a:rPr lang="en-US" baseline="0" dirty="0" smtClean="0"/>
              <a:t> before that are generally simple therefore vocab is limited.</a:t>
            </a:r>
          </a:p>
          <a:p>
            <a:r>
              <a:rPr lang="en-US" baseline="0" dirty="0" smtClean="0"/>
              <a:t>We can therefore use big books  - higher level than what a child can engage in independently to </a:t>
            </a:r>
            <a:r>
              <a:rPr lang="en-US" baseline="0" dirty="0" err="1" smtClean="0"/>
              <a:t>suppport</a:t>
            </a:r>
            <a:r>
              <a:rPr lang="en-US" baseline="0" dirty="0" smtClean="0"/>
              <a:t> learning new vocab and HOW to learn new vocab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me a log</a:t>
            </a:r>
            <a:r>
              <a:rPr lang="en-US" baseline="0" dirty="0" smtClean="0"/>
              <a:t> word  - train</a:t>
            </a:r>
          </a:p>
          <a:p>
            <a:r>
              <a:rPr lang="en-US" baseline="0" dirty="0" smtClean="0"/>
              <a:t>What is the sound at the beginning of cow - moo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27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Phoneme - sounds</a:t>
            </a:r>
          </a:p>
          <a:p>
            <a:r>
              <a:rPr lang="en-US" sz="1200" dirty="0" smtClean="0"/>
              <a:t>Phonological knowledge – letter /sound clusters</a:t>
            </a:r>
          </a:p>
          <a:p>
            <a:r>
              <a:rPr lang="en-US" sz="1200" dirty="0" smtClean="0"/>
              <a:t>Shun</a:t>
            </a:r>
            <a:r>
              <a:rPr lang="en-US" sz="1200" baseline="0" dirty="0" smtClean="0"/>
              <a:t> / </a:t>
            </a:r>
            <a:r>
              <a:rPr lang="en-US" sz="1200" baseline="0" dirty="0" err="1" smtClean="0"/>
              <a:t>tion</a:t>
            </a:r>
            <a:r>
              <a:rPr lang="en-US" sz="1200" baseline="0" dirty="0" smtClean="0"/>
              <a:t> – patterns of sounds and the matching letter clusters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ERIK - How quickly a child can manipulate a </a:t>
            </a:r>
            <a:r>
              <a:rPr lang="en-US" dirty="0" err="1" smtClean="0"/>
              <a:t>psuedo</a:t>
            </a:r>
            <a:r>
              <a:rPr lang="en-US" dirty="0" smtClean="0"/>
              <a:t> word indicates their ability to manipulate sounds in words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Gleating</a:t>
            </a:r>
            <a:endParaRPr lang="en-US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dirty="0" err="1" smtClean="0"/>
              <a:t>gleeting</a:t>
            </a:r>
            <a:r>
              <a:rPr lang="en-US" dirty="0" smtClean="0"/>
              <a:t>  Phonological</a:t>
            </a:r>
            <a:r>
              <a:rPr lang="en-US" baseline="0" dirty="0" smtClean="0"/>
              <a:t> awareness knowledge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12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Comprehension is a text level task to gain meaning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78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LTM- SG </a:t>
            </a:r>
            <a:r>
              <a:rPr lang="en-US" dirty="0" err="1" smtClean="0"/>
              <a:t>scaffolRetell</a:t>
            </a:r>
            <a:r>
              <a:rPr lang="en-US" baseline="0" dirty="0" smtClean="0"/>
              <a:t> uses WM and STM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4CAEC-682A-5C47-A0CB-87B82026A91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2130425"/>
            <a:ext cx="7286676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080756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C4376-34AB-C14F-90F0-8A525098FFA2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06BF6-C81F-804B-82D0-0D1AAC91C22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984727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36A3-FFF7-4E4C-9E6C-66649999608B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BA7D4-476A-BD4F-A18F-A788B2308A9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3202531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358114" cy="85725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14488"/>
            <a:ext cx="7286676" cy="441167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AD6C-ABEA-7A45-B96C-55C04443EC6F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389A-D494-3049-9019-D5308BA6EBB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726151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1DE7-8731-F44A-87A6-875E749E5B17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468A-7AAA-B446-8EAA-878E639CF8B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492443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17F64-810C-F54D-86C5-DD75C9CA7494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67A28-23AD-164C-80A2-B745663D3B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600947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3E13-85BF-214C-B71D-7BADDDF28E1C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266D-2425-B046-B837-949A235A9D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313299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5839-B250-3F4F-B150-C9DF833DD01D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22D30-64AD-6A42-BA80-5D80DA70EF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28409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7BE8-53AE-D640-A80E-28DDD40DE1B2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2737A-5B7C-D54A-9A7B-0234273F617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4884289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414A-5DEB-4C4E-BB54-F9E9E7C9D953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5149-63D8-5746-8FE4-D51B51DDE2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1912367"/>
      </p:ext>
    </p:extLst>
  </p:cSld>
  <p:clrMapOvr>
    <a:masterClrMapping/>
  </p:clrMapOvr>
  <p:transition xmlns:p14="http://schemas.microsoft.com/office/powerpoint/2010/main"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CA32-8F2C-DA47-93E5-CD87774CBDC7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5EC5-48AD-454A-AEED-4A85BE7BD0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462685"/>
      </p:ext>
    </p:extLst>
  </p:cSld>
  <p:clrMapOvr>
    <a:masterClrMapping/>
  </p:clrMapOvr>
  <p:transition xmlns:p14="http://schemas.microsoft.com/office/powerpoint/2010/main"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561D609-CC19-294A-A1B4-03382774FAE7}" type="datetimeFigureOut">
              <a:rPr lang="en-US"/>
              <a:pPr>
                <a:defRPr/>
              </a:pPr>
              <a:t>12/13/11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2A5709A-31BE-594D-93EA-94811B30CC3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1031" name="Picture 2" descr="\\ltbcarr\c$\Documents and Settings\bcarr\Desktop\CEO_FINAL\CEO-800x60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 spd="med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327275"/>
            <a:ext cx="4691063" cy="16779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  <a:t>Oral Language Supporting Early Literacy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  <a:t>(Learning)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  <a:t>4 Elements</a:t>
            </a:r>
            <a:endParaRPr lang="en-US" dirty="0">
              <a:solidFill>
                <a:schemeClr val="bg2">
                  <a:lumMod val="2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15362" name="Picture 6" descr="imagesCAN73ZG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31432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421612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Teaching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Wait time</a:t>
            </a:r>
          </a:p>
          <a:p>
            <a:pPr lvl="1">
              <a:defRPr/>
            </a:pPr>
            <a:r>
              <a:rPr lang="en-US" dirty="0" smtClean="0"/>
              <a:t>After a question</a:t>
            </a:r>
          </a:p>
          <a:p>
            <a:pPr lvl="1">
              <a:defRPr/>
            </a:pPr>
            <a:r>
              <a:rPr lang="en-US" dirty="0" smtClean="0"/>
              <a:t>Research says wait time is generally 1-2 sec.</a:t>
            </a:r>
          </a:p>
          <a:p>
            <a:pPr lvl="1">
              <a:defRPr/>
            </a:pPr>
            <a:r>
              <a:rPr lang="en-US" dirty="0" smtClean="0"/>
              <a:t>Depending on the type of question – </a:t>
            </a:r>
            <a:r>
              <a:rPr lang="en-US" b="1" dirty="0" smtClean="0"/>
              <a:t>8-10 sec. </a:t>
            </a:r>
            <a:r>
              <a:rPr lang="en-US" dirty="0" smtClean="0"/>
              <a:t>necessary</a:t>
            </a:r>
          </a:p>
          <a:p>
            <a:pPr lvl="1">
              <a:defRPr/>
            </a:pPr>
            <a:r>
              <a:rPr lang="en-US" dirty="0" smtClean="0"/>
              <a:t>By rephrasing the question we have doubled the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3536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Teaching Practices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 charset="0"/>
              </a:rPr>
              <a:t>Teacher talk / student </a:t>
            </a:r>
            <a:r>
              <a:rPr lang="en-US" b="1" dirty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</a:rPr>
              <a:t>alk ratio</a:t>
            </a:r>
          </a:p>
          <a:p>
            <a:pPr lvl="1"/>
            <a:r>
              <a:rPr lang="en-US" dirty="0" smtClean="0">
                <a:latin typeface="Calibri" charset="0"/>
              </a:rPr>
              <a:t>What is it in your classroom?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What is the goal?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libri" charset="0"/>
              </a:rPr>
              <a:t>Teacher Talk can get in the way of WM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STM is being overloaded and WM is not able to process / break down / recode the information and formulate a response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14056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00125" y="714375"/>
            <a:ext cx="7358063" cy="857250"/>
          </a:xfrm>
        </p:spPr>
        <p:txBody>
          <a:bodyPr/>
          <a:lstStyle/>
          <a:p>
            <a:pPr eaLnBrk="1" hangingPunct="1"/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Questioning</a:t>
            </a:r>
            <a:endParaRPr lang="en-AU" b="1" dirty="0">
              <a:solidFill>
                <a:schemeClr val="tx2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>
          <a:xfrm>
            <a:off x="1043608" y="1556792"/>
            <a:ext cx="7286625" cy="44116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b="1" dirty="0" smtClean="0">
                <a:latin typeface="Calibri" charset="0"/>
              </a:rPr>
              <a:t>Leads to: </a:t>
            </a:r>
          </a:p>
          <a:p>
            <a:r>
              <a:rPr lang="en-AU" dirty="0" smtClean="0">
                <a:latin typeface="Calibri" charset="0"/>
              </a:rPr>
              <a:t>Stimulating the WM</a:t>
            </a:r>
          </a:p>
          <a:p>
            <a:pPr eaLnBrk="1" hangingPunct="1"/>
            <a:r>
              <a:rPr lang="en-AU" dirty="0">
                <a:latin typeface="Calibri" charset="0"/>
              </a:rPr>
              <a:t>S</a:t>
            </a:r>
            <a:r>
              <a:rPr lang="en-AU" dirty="0" smtClean="0">
                <a:latin typeface="Calibri" charset="0"/>
              </a:rPr>
              <a:t>trategic thinking</a:t>
            </a:r>
          </a:p>
          <a:p>
            <a:pPr eaLnBrk="1" hangingPunct="1"/>
            <a:r>
              <a:rPr lang="en-AU" dirty="0" smtClean="0">
                <a:latin typeface="Calibri" charset="0"/>
              </a:rPr>
              <a:t>Applied knowledge</a:t>
            </a:r>
          </a:p>
          <a:p>
            <a:pPr eaLnBrk="1" hangingPunct="1"/>
            <a:r>
              <a:rPr lang="en-AU" dirty="0" smtClean="0">
                <a:latin typeface="Calibri" charset="0"/>
              </a:rPr>
              <a:t>WM being used to recode, pull apart, </a:t>
            </a:r>
            <a:r>
              <a:rPr lang="en-AU" dirty="0" smtClean="0">
                <a:latin typeface="Calibri" charset="0"/>
              </a:rPr>
              <a:t>manipulate and question </a:t>
            </a:r>
            <a:endParaRPr lang="en-AU" dirty="0" smtClean="0">
              <a:latin typeface="Calibri" charset="0"/>
            </a:endParaRPr>
          </a:p>
          <a:p>
            <a:pPr marL="0" indent="0" eaLnBrk="1" hangingPunct="1">
              <a:buNone/>
            </a:pPr>
            <a:endParaRPr lang="en-AU" dirty="0">
              <a:latin typeface="Calibri" charset="0"/>
            </a:endParaRPr>
          </a:p>
          <a:p>
            <a:pPr marL="0" indent="0" eaLnBrk="1" hangingPunct="1">
              <a:buNone/>
            </a:pPr>
            <a:endParaRPr lang="en-AU" dirty="0" smtClean="0">
              <a:latin typeface="Calibri" charset="0"/>
            </a:endParaRPr>
          </a:p>
          <a:p>
            <a:pPr eaLnBrk="1" hangingPunct="1"/>
            <a:endParaRPr lang="en-AU" dirty="0">
              <a:latin typeface="Calibri" charset="0"/>
            </a:endParaRPr>
          </a:p>
          <a:p>
            <a:pPr eaLnBrk="1" hangingPunct="1"/>
            <a:endParaRPr lang="en-AU" dirty="0" smtClean="0">
              <a:latin typeface="Calibri" charset="0"/>
            </a:endParaRPr>
          </a:p>
          <a:p>
            <a:pPr eaLnBrk="1" hangingPunct="1"/>
            <a:endParaRPr lang="en-AU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 advTm="10000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259632" y="836712"/>
            <a:ext cx="7286625" cy="2664296"/>
          </a:xfrm>
        </p:spPr>
        <p:txBody>
          <a:bodyPr/>
          <a:lstStyle/>
          <a:p>
            <a:pPr algn="l" eaLnBrk="1" hangingPunct="1"/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3600" dirty="0" smtClean="0">
                <a:solidFill>
                  <a:schemeClr val="tx2"/>
                </a:solidFill>
                <a:latin typeface="Bodoni MT Black" charset="0"/>
              </a:rPr>
              <a:t>Responses will match the Question!</a:t>
            </a:r>
            <a:r>
              <a:rPr lang="en-AU" sz="4000" dirty="0" smtClean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 smtClean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2800" dirty="0" smtClean="0">
                <a:solidFill>
                  <a:srgbClr val="000000"/>
                </a:solidFill>
                <a:latin typeface="Bodoni MT Black" charset="0"/>
              </a:rPr>
              <a:t>Ask a simple question – response will be a simple answer</a:t>
            </a:r>
            <a:br>
              <a:rPr lang="en-AU" sz="2800" dirty="0" smtClean="0">
                <a:solidFill>
                  <a:srgbClr val="000000"/>
                </a:solidFill>
                <a:latin typeface="Bodoni MT Black" charset="0"/>
              </a:rPr>
            </a:br>
            <a:r>
              <a:rPr lang="en-AU" sz="2800" dirty="0" smtClean="0">
                <a:solidFill>
                  <a:srgbClr val="000000"/>
                </a:solidFill>
                <a:latin typeface="Bodoni MT Black" charset="0"/>
              </a:rPr>
              <a:t>Ask a complex question – Response will be a complex answer </a:t>
            </a:r>
            <a:endParaRPr lang="en-AU" sz="2800" dirty="0">
              <a:latin typeface="Algerian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124744"/>
            <a:ext cx="7286676" cy="5001419"/>
          </a:xfrm>
        </p:spPr>
        <p:txBody>
          <a:bodyPr/>
          <a:lstStyle/>
          <a:p>
            <a:pPr marL="0" lvl="1" indent="0">
              <a:buNone/>
            </a:pPr>
            <a:r>
              <a:rPr lang="en-US" sz="3600" dirty="0" smtClean="0"/>
              <a:t>OLSEL is about strategic thinkers who use WM to recode, question, re-</a:t>
            </a:r>
            <a:r>
              <a:rPr lang="en-US" sz="3600" dirty="0" err="1" smtClean="0"/>
              <a:t>organise</a:t>
            </a:r>
            <a:r>
              <a:rPr lang="en-US" sz="3600" dirty="0" smtClean="0"/>
              <a:t>, compare, contrast, manipulate ……….</a:t>
            </a:r>
            <a:endParaRPr lang="en-US" sz="3600" dirty="0"/>
          </a:p>
          <a:p>
            <a:pPr marL="0" lvl="1" indent="0">
              <a:buNone/>
            </a:pPr>
            <a:r>
              <a:rPr lang="en-US" sz="3600" b="1" dirty="0" smtClean="0"/>
              <a:t>Facilitate discussion form a key complex question – </a:t>
            </a:r>
          </a:p>
          <a:p>
            <a:pPr marL="0" lvl="1" indent="0">
              <a:buNone/>
            </a:pPr>
            <a:r>
              <a:rPr lang="en-US" sz="3600" dirty="0" smtClean="0"/>
              <a:t>*so what do you think, why do you say that, tell me more………</a:t>
            </a:r>
          </a:p>
          <a:p>
            <a:pPr marL="0" lvl="1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9450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Frequency / ratio:</a:t>
            </a:r>
          </a:p>
          <a:p>
            <a:pPr lvl="1"/>
            <a:r>
              <a:rPr lang="en-US" dirty="0" smtClean="0"/>
              <a:t>SS:CS</a:t>
            </a:r>
          </a:p>
          <a:p>
            <a:pPr lvl="1"/>
            <a:r>
              <a:rPr lang="en-US" dirty="0" smtClean="0"/>
              <a:t>7:3</a:t>
            </a:r>
          </a:p>
          <a:p>
            <a:pPr lvl="1"/>
            <a:r>
              <a:rPr lang="en-US" b="1" dirty="0" smtClean="0"/>
              <a:t>AIM ratio:</a:t>
            </a:r>
          </a:p>
          <a:p>
            <a:pPr lvl="1"/>
            <a:r>
              <a:rPr lang="en-US" dirty="0" smtClean="0"/>
              <a:t>3:7</a:t>
            </a:r>
          </a:p>
          <a:p>
            <a:pPr marL="457200" lvl="1" indent="0">
              <a:buNone/>
            </a:pPr>
            <a:r>
              <a:rPr lang="en-US" b="1" dirty="0" smtClean="0"/>
              <a:t>Rubrics:</a:t>
            </a:r>
          </a:p>
          <a:p>
            <a:pPr lvl="1"/>
            <a:r>
              <a:rPr lang="en-US" dirty="0" smtClean="0"/>
              <a:t>Wallach’s questions</a:t>
            </a:r>
          </a:p>
          <a:p>
            <a:pPr lvl="1"/>
            <a:r>
              <a:rPr lang="en-US" dirty="0" smtClean="0"/>
              <a:t>Blank’s questions - Level 3&amp;4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26449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848872" cy="857256"/>
          </a:xfrm>
        </p:spPr>
        <p:txBody>
          <a:bodyPr/>
          <a:lstStyle/>
          <a:p>
            <a:r>
              <a:rPr lang="en-US" sz="3600" dirty="0">
                <a:solidFill>
                  <a:srgbClr val="003F75"/>
                </a:solidFill>
                <a:latin typeface="Calibri" charset="0"/>
              </a:rPr>
              <a:t>Longer and more complex 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492896"/>
            <a:ext cx="7286676" cy="3633267"/>
          </a:xfrm>
        </p:spPr>
        <p:txBody>
          <a:bodyPr/>
          <a:lstStyle/>
          <a:p>
            <a:r>
              <a:rPr lang="en-US" dirty="0" err="1" smtClean="0"/>
              <a:t>Colourful</a:t>
            </a:r>
            <a:r>
              <a:rPr lang="en-US" dirty="0" smtClean="0"/>
              <a:t> Semantics in another tool to build sentence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1083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ratio:</a:t>
            </a:r>
          </a:p>
          <a:p>
            <a:r>
              <a:rPr lang="en-US" dirty="0" smtClean="0"/>
              <a:t>9:1</a:t>
            </a:r>
          </a:p>
          <a:p>
            <a:r>
              <a:rPr lang="en-US" dirty="0" smtClean="0"/>
              <a:t>Can’t ask complex questions if you haven’t read the book /had the experiences!</a:t>
            </a:r>
            <a:endParaRPr lang="en-US" dirty="0"/>
          </a:p>
          <a:p>
            <a:r>
              <a:rPr lang="en-US" dirty="0" smtClean="0"/>
              <a:t>First teachers</a:t>
            </a:r>
          </a:p>
          <a:p>
            <a:pPr lvl="1"/>
            <a:r>
              <a:rPr lang="en-US" dirty="0" smtClean="0"/>
              <a:t>Expanding children’s statements</a:t>
            </a:r>
          </a:p>
          <a:p>
            <a:pPr lvl="1"/>
            <a:r>
              <a:rPr lang="en-US" dirty="0" smtClean="0"/>
              <a:t>Daddy car / daddy has gone out in the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82690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1285875" y="928689"/>
            <a:ext cx="7286625" cy="1276176"/>
          </a:xfrm>
        </p:spPr>
        <p:txBody>
          <a:bodyPr/>
          <a:lstStyle/>
          <a:p>
            <a:pPr eaLnBrk="1" hangingPunct="1"/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b="1" dirty="0" smtClean="0">
                <a:solidFill>
                  <a:schemeClr val="tx2"/>
                </a:solidFill>
                <a:latin typeface="Bodoni MT Black" charset="0"/>
              </a:rPr>
              <a:t>Rote Learning</a:t>
            </a:r>
            <a:r>
              <a:rPr lang="en-AU" sz="4000" dirty="0" smtClean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 smtClean="0">
                <a:solidFill>
                  <a:schemeClr val="tx2"/>
                </a:solidFill>
                <a:latin typeface="Bodoni MT Black" charset="0"/>
              </a:rPr>
            </a:br>
            <a:r>
              <a:rPr lang="en-AU" sz="4000" dirty="0" smtClean="0">
                <a:solidFill>
                  <a:schemeClr val="tx2"/>
                </a:solidFill>
                <a:latin typeface="Bodoni MT Black" charset="0"/>
              </a:rPr>
              <a:t/>
            </a:r>
            <a:br>
              <a:rPr lang="en-AU" sz="4000" dirty="0" smtClean="0">
                <a:solidFill>
                  <a:schemeClr val="tx2"/>
                </a:solidFill>
                <a:latin typeface="Bodoni MT Black" charset="0"/>
              </a:rPr>
            </a:br>
            <a:endParaRPr lang="en-AU" sz="2800" dirty="0">
              <a:latin typeface="Algeri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3284984"/>
            <a:ext cx="75621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Bodoni MT Black" charset="0"/>
              </a:rPr>
              <a:t>If we learn rote, then we store it as rote in LTM</a:t>
            </a:r>
          </a:p>
          <a:p>
            <a:r>
              <a:rPr lang="en-AU" sz="2800" dirty="0" smtClean="0">
                <a:latin typeface="Bodoni MT Black" charset="0"/>
              </a:rPr>
              <a:t> and we recall it as rote information</a:t>
            </a:r>
          </a:p>
          <a:p>
            <a:r>
              <a:rPr lang="en-AU" sz="2800" dirty="0" smtClean="0">
                <a:latin typeface="Bodoni MT Black" charset="0"/>
              </a:rPr>
              <a:t> – passive learning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980728"/>
            <a:ext cx="7358114" cy="864096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Vocabulary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Vocabulary is a key predictor of reading comprehension form Year 3 up</a:t>
            </a:r>
          </a:p>
          <a:p>
            <a:pPr marL="457200" lvl="1" indent="0">
              <a:buNone/>
            </a:pPr>
            <a:r>
              <a:rPr lang="en-US" dirty="0" smtClean="0"/>
              <a:t>After 9 </a:t>
            </a:r>
            <a:r>
              <a:rPr lang="en-US" dirty="0"/>
              <a:t>y</a:t>
            </a:r>
            <a:r>
              <a:rPr lang="en-US" dirty="0" smtClean="0"/>
              <a:t>ears old – learn more words from reading than oral</a:t>
            </a:r>
          </a:p>
          <a:p>
            <a:pPr marL="457200" lvl="1" indent="0">
              <a:buNone/>
            </a:pPr>
            <a:r>
              <a:rPr lang="en-US" dirty="0" smtClean="0"/>
              <a:t>5 year olds have 4-5000 words in their vocabulary</a:t>
            </a:r>
          </a:p>
          <a:p>
            <a:pPr marL="457200" lvl="1" indent="0">
              <a:buNone/>
            </a:pPr>
            <a:r>
              <a:rPr lang="en-US" dirty="0" smtClean="0"/>
              <a:t>Variance in SES – amount of words children are immersed in</a:t>
            </a:r>
          </a:p>
          <a:p>
            <a:r>
              <a:rPr lang="en-US" sz="2800" b="1" dirty="0" smtClean="0"/>
              <a:t>What are the most common words children use?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79169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Oral language is inherent in every teaching and learning interaction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98486016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Vocabulary in Inquiry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14488"/>
            <a:ext cx="7098582" cy="4411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each:</a:t>
            </a:r>
          </a:p>
          <a:p>
            <a:r>
              <a:rPr lang="en-US" dirty="0" smtClean="0"/>
              <a:t>Nouns</a:t>
            </a:r>
          </a:p>
          <a:p>
            <a:r>
              <a:rPr lang="en-US" dirty="0" smtClean="0"/>
              <a:t>Verbs</a:t>
            </a:r>
          </a:p>
          <a:p>
            <a:r>
              <a:rPr lang="en-US" dirty="0" smtClean="0"/>
              <a:t>Adjectives</a:t>
            </a:r>
          </a:p>
          <a:p>
            <a:r>
              <a:rPr lang="en-US" dirty="0" smtClean="0"/>
              <a:t>Adverbs</a:t>
            </a:r>
          </a:p>
          <a:p>
            <a:endParaRPr lang="en-US" dirty="0"/>
          </a:p>
          <a:p>
            <a:r>
              <a:rPr lang="en-US" dirty="0" smtClean="0"/>
              <a:t>How do we know students know the word?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22219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14488"/>
            <a:ext cx="7604918" cy="4411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They can define it in their own words.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17375E"/>
                </a:solidFill>
              </a:rPr>
              <a:t>Synonyms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17375E"/>
                </a:solidFill>
              </a:rPr>
              <a:t>Antonyms</a:t>
            </a:r>
          </a:p>
          <a:p>
            <a:pPr marL="0" indent="0">
              <a:buNone/>
            </a:pPr>
            <a:r>
              <a:rPr lang="en-US" dirty="0" smtClean="0"/>
              <a:t>Stimulate WM for children to compare and contrast to words for them to be able to use it!</a:t>
            </a:r>
          </a:p>
          <a:p>
            <a:pPr marL="0" indent="0">
              <a:buNone/>
            </a:pPr>
            <a:r>
              <a:rPr lang="en-US" dirty="0" smtClean="0"/>
              <a:t>Frightened  / afraid (similar but different –HOW?)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9324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physical way to teach children the amount vocabulary they need to know</a:t>
            </a:r>
          </a:p>
          <a:p>
            <a:endParaRPr lang="en-US" dirty="0"/>
          </a:p>
          <a:p>
            <a:r>
              <a:rPr lang="en-US" dirty="0" smtClean="0"/>
              <a:t>SO:</a:t>
            </a:r>
          </a:p>
          <a:p>
            <a:pPr lvl="1"/>
            <a:r>
              <a:rPr lang="en-US" dirty="0" smtClean="0"/>
              <a:t>Teach how to learn words </a:t>
            </a:r>
          </a:p>
          <a:p>
            <a:pPr lvl="1"/>
            <a:r>
              <a:rPr lang="en-US" dirty="0" smtClean="0"/>
              <a:t>Implicit learners of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0413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286676" cy="3312369"/>
          </a:xfrm>
        </p:spPr>
        <p:txBody>
          <a:bodyPr/>
          <a:lstStyle/>
          <a:p>
            <a:r>
              <a:rPr lang="en-US" sz="2800" dirty="0" smtClean="0"/>
              <a:t>Picture comprehension</a:t>
            </a:r>
          </a:p>
          <a:p>
            <a:r>
              <a:rPr lang="en-US" sz="2800" dirty="0" smtClean="0"/>
              <a:t>Action </a:t>
            </a:r>
            <a:r>
              <a:rPr lang="en-US" sz="2800" dirty="0"/>
              <a:t>c</a:t>
            </a:r>
            <a:r>
              <a:rPr lang="en-US" sz="2800" dirty="0" smtClean="0"/>
              <a:t>omprehension</a:t>
            </a:r>
          </a:p>
          <a:p>
            <a:r>
              <a:rPr lang="en-US" sz="2800" dirty="0" smtClean="0"/>
              <a:t>Frequency</a:t>
            </a:r>
          </a:p>
          <a:p>
            <a:r>
              <a:rPr lang="en-US" sz="2800" dirty="0" smtClean="0"/>
              <a:t>Duration</a:t>
            </a:r>
          </a:p>
          <a:p>
            <a:endParaRPr lang="en-US" sz="2800" dirty="0"/>
          </a:p>
          <a:p>
            <a:r>
              <a:rPr lang="en-US" sz="2800" b="1" dirty="0" smtClean="0"/>
              <a:t>Often enough, long enough for it to become new learning</a:t>
            </a:r>
          </a:p>
          <a:p>
            <a:r>
              <a:rPr lang="en-US" sz="2800" b="1" dirty="0" smtClean="0"/>
              <a:t>Activate WM  - </a:t>
            </a:r>
            <a:r>
              <a:rPr lang="en-US" sz="2800" b="1" dirty="0" err="1" smtClean="0"/>
              <a:t>manipluate</a:t>
            </a:r>
            <a:r>
              <a:rPr lang="en-US" sz="2800" b="1" dirty="0" smtClean="0"/>
              <a:t>….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11274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teach:</a:t>
            </a:r>
          </a:p>
          <a:p>
            <a:pPr lvl="1"/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Letter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 Book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22892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17375E"/>
                </a:solidFill>
              </a:rPr>
              <a:t>Phonological Awareness</a:t>
            </a:r>
            <a:endParaRPr lang="en-US" sz="36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Phoneme</a:t>
            </a:r>
          </a:p>
          <a:p>
            <a:r>
              <a:rPr lang="en-US" sz="2800" dirty="0" smtClean="0"/>
              <a:t>Phonological knowledge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35400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7375E"/>
                </a:solidFill>
              </a:rPr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hun  /</a:t>
            </a:r>
            <a:r>
              <a:rPr lang="en-US" dirty="0" err="1" smtClean="0"/>
              <a:t>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Scaffold WM</a:t>
            </a:r>
          </a:p>
          <a:p>
            <a:r>
              <a:rPr lang="en-US" dirty="0" smtClean="0"/>
              <a:t>nation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orshun</a:t>
            </a:r>
            <a:endParaRPr lang="en-US" dirty="0" smtClean="0"/>
          </a:p>
          <a:p>
            <a:r>
              <a:rPr lang="en-US" dirty="0" smtClean="0"/>
              <a:t>What can you hear at the end?</a:t>
            </a:r>
          </a:p>
          <a:p>
            <a:r>
              <a:rPr lang="en-US" dirty="0" smtClean="0"/>
              <a:t>What is the 2</a:t>
            </a:r>
            <a:r>
              <a:rPr lang="en-US" baseline="30000" dirty="0" smtClean="0"/>
              <a:t>nd</a:t>
            </a:r>
            <a:r>
              <a:rPr lang="en-US" dirty="0" smtClean="0"/>
              <a:t> syllable?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51052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7375E"/>
                </a:solidFill>
              </a:rPr>
              <a:t>Phonological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14488"/>
            <a:ext cx="7286676" cy="4411675"/>
          </a:xfrm>
        </p:spPr>
        <p:txBody>
          <a:bodyPr/>
          <a:lstStyle/>
          <a:p>
            <a:r>
              <a:rPr lang="en-US" dirty="0" smtClean="0"/>
              <a:t>In a new book:</a:t>
            </a:r>
          </a:p>
          <a:p>
            <a:pPr lvl="1"/>
            <a:r>
              <a:rPr lang="en-US" dirty="0" smtClean="0"/>
              <a:t>Onset / rime (cat, bat)</a:t>
            </a:r>
          </a:p>
          <a:p>
            <a:pPr lvl="1"/>
            <a:r>
              <a:rPr lang="en-US" dirty="0" smtClean="0"/>
              <a:t>Blending (p-a-t / pat)</a:t>
            </a:r>
          </a:p>
          <a:p>
            <a:pPr lvl="1"/>
            <a:r>
              <a:rPr lang="en-US" dirty="0" smtClean="0"/>
              <a:t>Syllables(</a:t>
            </a:r>
            <a:r>
              <a:rPr lang="en-US" dirty="0" err="1" smtClean="0"/>
              <a:t>pl</a:t>
            </a:r>
            <a:r>
              <a:rPr lang="en-US" dirty="0" smtClean="0"/>
              <a:t>-ay / play)</a:t>
            </a:r>
          </a:p>
          <a:p>
            <a:pPr lvl="1"/>
            <a:r>
              <a:rPr lang="en-US" dirty="0" smtClean="0"/>
              <a:t>Manipulate sounds in words (Spelling ability tasks) (stop – take away the s / top)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54544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 </a:t>
            </a:r>
            <a:r>
              <a:rPr lang="en-US" dirty="0" err="1" smtClean="0"/>
              <a:t>impactor</a:t>
            </a:r>
            <a:r>
              <a:rPr lang="en-US" dirty="0" smtClean="0"/>
              <a:t> in OLSEL</a:t>
            </a:r>
          </a:p>
          <a:p>
            <a:r>
              <a:rPr lang="en-US" dirty="0" smtClean="0"/>
              <a:t>What is comprehension?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824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r>
              <a:rPr lang="en-US" dirty="0" smtClean="0"/>
              <a:t>Initiating event</a:t>
            </a:r>
          </a:p>
          <a:p>
            <a:r>
              <a:rPr lang="en-US" dirty="0" smtClean="0"/>
              <a:t>Internal response</a:t>
            </a:r>
          </a:p>
          <a:p>
            <a:r>
              <a:rPr lang="en-US" dirty="0" smtClean="0"/>
              <a:t>Internal plan</a:t>
            </a:r>
          </a:p>
          <a:p>
            <a:r>
              <a:rPr lang="en-US" dirty="0" smtClean="0"/>
              <a:t>Attempt</a:t>
            </a:r>
          </a:p>
          <a:p>
            <a:r>
              <a:rPr lang="en-US" dirty="0" smtClean="0"/>
              <a:t>Direct consequence</a:t>
            </a:r>
          </a:p>
          <a:p>
            <a:r>
              <a:rPr lang="en-US" dirty="0" smtClean="0"/>
              <a:t>Formal 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4260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8362950" cy="1368425"/>
          </a:xfrm>
        </p:spPr>
        <p:txBody>
          <a:bodyPr/>
          <a:lstStyle/>
          <a:p>
            <a:r>
              <a:rPr lang="en-US" sz="3600" b="1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What are the implications for teaching?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4140200" y="0"/>
            <a:ext cx="4752975" cy="5589588"/>
          </a:xfrm>
        </p:spPr>
        <p:txBody>
          <a:bodyPr/>
          <a:lstStyle/>
          <a:p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When planning a task we need to explicitly determine the oral language demands. </a:t>
            </a: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There are new and extended oral language demands and competencies that children have to be able to understand, use and then apply to further learning</a:t>
            </a:r>
          </a:p>
        </p:txBody>
      </p:sp>
      <p:pic>
        <p:nvPicPr>
          <p:cNvPr id="16387" name="Picture 4" descr="teacher_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37433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195580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2498" r="2498"/>
          <a:stretch>
            <a:fillRect/>
          </a:stretch>
        </p:blipFill>
        <p:spPr>
          <a:xfrm>
            <a:off x="1043608" y="548680"/>
            <a:ext cx="7836381" cy="5688632"/>
          </a:xfrm>
        </p:spPr>
      </p:pic>
    </p:spTree>
    <p:extLst>
      <p:ext uri="{BB962C8B-B14F-4D97-AF65-F5344CB8AC3E}">
        <p14:creationId xmlns:p14="http://schemas.microsoft.com/office/powerpoint/2010/main" val="86646620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56792"/>
            <a:ext cx="7286676" cy="4569371"/>
          </a:xfrm>
        </p:spPr>
        <p:txBody>
          <a:bodyPr/>
          <a:lstStyle/>
          <a:p>
            <a:r>
              <a:rPr lang="en-US" dirty="0" smtClean="0"/>
              <a:t>Through developing oral stories, scaffold by the questions that match each element of the story</a:t>
            </a:r>
          </a:p>
          <a:p>
            <a:endParaRPr lang="en-US" dirty="0" smtClean="0"/>
          </a:p>
          <a:p>
            <a:r>
              <a:rPr lang="en-US" dirty="0" smtClean="0"/>
              <a:t>Frequency- to learn the sequence</a:t>
            </a:r>
          </a:p>
          <a:p>
            <a:r>
              <a:rPr lang="en-US" dirty="0" smtClean="0"/>
              <a:t>Duration- to become automatic with the sequence</a:t>
            </a:r>
          </a:p>
          <a:p>
            <a:r>
              <a:rPr lang="en-US" b="1" dirty="0" smtClean="0"/>
              <a:t>Often enough, long enough for it to become new learning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73009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overload the memory so that children rely on the sequence to support the retell</a:t>
            </a:r>
          </a:p>
          <a:p>
            <a:r>
              <a:rPr lang="en-US" dirty="0" smtClean="0"/>
              <a:t>Scaffold with the questions that match the sequence</a:t>
            </a:r>
          </a:p>
          <a:p>
            <a:r>
              <a:rPr lang="en-US" dirty="0" smtClean="0"/>
              <a:t>2-3 term minimum for it to be more automatic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73871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picture stimulus</a:t>
            </a:r>
          </a:p>
          <a:p>
            <a:r>
              <a:rPr lang="en-US" dirty="0" smtClean="0"/>
              <a:t>OR retell a story / big book</a:t>
            </a:r>
          </a:p>
          <a:p>
            <a:endParaRPr lang="en-US" dirty="0"/>
          </a:p>
          <a:p>
            <a:r>
              <a:rPr lang="en-US" dirty="0" smtClean="0"/>
              <a:t>Oral retelling all the time</a:t>
            </a:r>
          </a:p>
          <a:p>
            <a:r>
              <a:rPr lang="en-US" dirty="0" smtClean="0"/>
              <a:t>Goal: to make sure it is implicit</a:t>
            </a:r>
          </a:p>
          <a:p>
            <a:r>
              <a:rPr lang="en-US" dirty="0" smtClean="0"/>
              <a:t>Alongside the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60852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picture stimulus</a:t>
            </a:r>
          </a:p>
          <a:p>
            <a:r>
              <a:rPr lang="en-US" dirty="0" smtClean="0"/>
              <a:t>OR retell a story / big book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59633"/>
              </p:ext>
            </p:extLst>
          </p:nvPr>
        </p:nvGraphicFramePr>
        <p:xfrm>
          <a:off x="1475656" y="3501008"/>
          <a:ext cx="6768753" cy="21602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56251"/>
                <a:gridCol w="2256251"/>
                <a:gridCol w="2256251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 level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No. of</a:t>
                      </a:r>
                      <a:r>
                        <a:rPr lang="en-US" sz="2400" baseline="0" dirty="0" smtClean="0"/>
                        <a:t> elements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Elements</a:t>
                      </a:r>
                      <a:endParaRPr lang="en-US" sz="24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1,2,5,7</a:t>
                      </a:r>
                      <a:endParaRPr lang="en-US" sz="24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1,2,5,6,7</a:t>
                      </a:r>
                      <a:endParaRPr lang="en-US" sz="24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6-7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08404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retell</a:t>
            </a:r>
          </a:p>
          <a:p>
            <a:pPr lvl="1"/>
            <a:r>
              <a:rPr lang="en-US" dirty="0" smtClean="0"/>
              <a:t>Pattern for teaching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 the re-draft, we teach to expand – specific teaching of conjunctions,</a:t>
            </a:r>
          </a:p>
          <a:p>
            <a:pPr lvl="1"/>
            <a:r>
              <a:rPr lang="en-US" dirty="0" smtClean="0"/>
              <a:t> adjectives/adverbs (cheap / expensive)(okay / WOW)</a:t>
            </a:r>
          </a:p>
          <a:p>
            <a:pPr lvl="1"/>
            <a:r>
              <a:rPr lang="en-US" dirty="0" err="1" smtClean="0"/>
              <a:t>Colourful</a:t>
            </a:r>
            <a:r>
              <a:rPr lang="en-US" dirty="0" smtClean="0"/>
              <a:t>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5319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story as a group form a single picture prompt</a:t>
            </a:r>
          </a:p>
          <a:p>
            <a:r>
              <a:rPr lang="en-US" dirty="0" smtClean="0"/>
              <a:t>Scaffold using schema questions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Possibilities:</a:t>
            </a:r>
          </a:p>
          <a:p>
            <a:r>
              <a:rPr lang="en-US" dirty="0" smtClean="0"/>
              <a:t>Internal responses</a:t>
            </a:r>
          </a:p>
          <a:p>
            <a:r>
              <a:rPr lang="en-US" dirty="0" smtClean="0"/>
              <a:t>Choose one, go and write the story</a:t>
            </a:r>
          </a:p>
          <a:p>
            <a:r>
              <a:rPr lang="en-US" dirty="0" smtClean="0"/>
              <a:t>compare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87636"/>
      </p:ext>
    </p:extLst>
  </p:cSld>
  <p:clrMapOvr>
    <a:masterClrMapping/>
  </p:clrMapOvr>
  <p:transition xmlns:p14="http://schemas.microsoft.com/office/powerpoint/2010/main" spd="med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Possibilities:</a:t>
            </a:r>
          </a:p>
          <a:p>
            <a:r>
              <a:rPr lang="en-US" dirty="0" smtClean="0"/>
              <a:t>Co-construct; setting, initiating event, formal ending</a:t>
            </a:r>
          </a:p>
          <a:p>
            <a:r>
              <a:rPr lang="en-US" dirty="0" smtClean="0"/>
              <a:t>Do you want a happy / sad story?</a:t>
            </a:r>
          </a:p>
          <a:p>
            <a:r>
              <a:rPr lang="en-US" dirty="0" smtClean="0"/>
              <a:t>What could happen?</a:t>
            </a:r>
          </a:p>
          <a:p>
            <a:r>
              <a:rPr lang="en-US" dirty="0" smtClean="0"/>
              <a:t>Go off individually / in groups and write the story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5334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Teaching and Learning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442535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Oral language is the main mode for facilitation of Teaching and Learning</a:t>
            </a:r>
          </a:p>
          <a:p>
            <a:pPr>
              <a:defRPr/>
            </a:pPr>
            <a:r>
              <a:rPr lang="en-US" sz="2800" dirty="0" smtClean="0"/>
              <a:t>Make the language explicit</a:t>
            </a:r>
          </a:p>
          <a:p>
            <a:pPr>
              <a:defRPr/>
            </a:pPr>
            <a:r>
              <a:rPr lang="en-US" sz="2800" dirty="0" smtClean="0"/>
              <a:t>Different learning styles</a:t>
            </a:r>
          </a:p>
          <a:p>
            <a:pPr lvl="1">
              <a:defRPr/>
            </a:pPr>
            <a:r>
              <a:rPr lang="en-US" sz="2400" dirty="0" smtClean="0"/>
              <a:t>Visual learner – language to create the picture, language to describe the picture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400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en-US" sz="2400" dirty="0" smtClean="0"/>
              <a:t>In a wash of language</a:t>
            </a:r>
          </a:p>
          <a:p>
            <a:pPr lvl="1">
              <a:defRPr/>
            </a:pPr>
            <a:r>
              <a:rPr lang="en-US" sz="2400" dirty="0" err="1" smtClean="0"/>
              <a:t>Mis</a:t>
            </a:r>
            <a:r>
              <a:rPr lang="en-US" sz="2400" dirty="0" smtClean="0"/>
              <a:t>-match of language </a:t>
            </a:r>
          </a:p>
          <a:p>
            <a:pPr lvl="1">
              <a:defRPr/>
            </a:pPr>
            <a:r>
              <a:rPr lang="en-US" sz="2400" dirty="0" smtClean="0"/>
              <a:t>No learning occurring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72345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 Types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2746375" cy="21891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Short Term Memory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987675" y="4076700"/>
            <a:ext cx="2746375" cy="2189163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Working Memory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580063" y="1628775"/>
            <a:ext cx="2746375" cy="2189163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Long Term Memory</a:t>
            </a:r>
          </a:p>
          <a:p>
            <a:pPr>
              <a:defRPr/>
            </a:pPr>
            <a:r>
              <a:rPr lang="en-US" sz="2000" dirty="0" smtClean="0"/>
              <a:t>Knowledge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5219700" y="3573463"/>
            <a:ext cx="21224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Needs to be used</a:t>
            </a:r>
          </a:p>
          <a:p>
            <a:pPr eaLnBrk="1" hangingPunct="1"/>
            <a:r>
              <a:rPr lang="en-US" sz="1800"/>
              <a:t> and manipulated</a:t>
            </a:r>
          </a:p>
          <a:p>
            <a:pPr eaLnBrk="1" hangingPunct="1"/>
            <a:r>
              <a:rPr lang="en-US" sz="1800"/>
              <a:t> quickly using WM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187450" y="5516563"/>
            <a:ext cx="258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Link what we know</a:t>
            </a:r>
          </a:p>
          <a:p>
            <a:pPr eaLnBrk="1" hangingPunct="1"/>
            <a:r>
              <a:rPr lang="en-US" sz="1800"/>
              <a:t> to what we are hearing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3275856" y="2420888"/>
            <a:ext cx="1339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Information</a:t>
            </a:r>
          </a:p>
          <a:p>
            <a:pPr eaLnBrk="1" hangingPunct="1"/>
            <a:r>
              <a:rPr lang="en-US" sz="1800" dirty="0"/>
              <a:t> coming in</a:t>
            </a:r>
          </a:p>
        </p:txBody>
      </p:sp>
    </p:spTree>
    <p:extLst>
      <p:ext uri="{BB962C8B-B14F-4D97-AF65-F5344CB8AC3E}">
        <p14:creationId xmlns:p14="http://schemas.microsoft.com/office/powerpoint/2010/main" val="1930785358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000100" y="404664"/>
            <a:ext cx="7358114" cy="1166948"/>
          </a:xfrm>
        </p:spPr>
        <p:txBody>
          <a:bodyPr/>
          <a:lstStyle/>
          <a:p>
            <a:r>
              <a:rPr lang="en-US" dirty="0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Strategic  / Passive Learners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115615" y="1268413"/>
            <a:ext cx="7582297" cy="4525962"/>
          </a:xfrm>
        </p:spPr>
        <p:txBody>
          <a:bodyPr/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Need to stimulate the WM to be an STRATEGIC learner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Don’t just give the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answer, stimulate WM memory through questioning and the types of tasks we present and the reflection – ‘Tell me how you know?’ 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E.g. Rhyming word questions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STM – information coming in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LTM -  the knowledge I have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WM – manipulating the STM with LTM and WM to formulate a response</a:t>
            </a:r>
          </a:p>
        </p:txBody>
      </p:sp>
    </p:spTree>
    <p:extLst>
      <p:ext uri="{BB962C8B-B14F-4D97-AF65-F5344CB8AC3E}">
        <p14:creationId xmlns:p14="http://schemas.microsoft.com/office/powerpoint/2010/main" val="262400432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4 Elements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187624" y="2276475"/>
            <a:ext cx="7499176" cy="3849688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Phonological Awareness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Longer and more complex sentences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Vocabulary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Story Grammar</a:t>
            </a:r>
          </a:p>
        </p:txBody>
      </p:sp>
    </p:spTree>
    <p:extLst>
      <p:ext uri="{BB962C8B-B14F-4D97-AF65-F5344CB8AC3E}">
        <p14:creationId xmlns:p14="http://schemas.microsoft.com/office/powerpoint/2010/main" val="3778950184"/>
      </p:ext>
    </p:extLst>
  </p:cSld>
  <p:clrMapOvr>
    <a:masterClrMapping/>
  </p:clrMapOvr>
  <p:transition xmlns:p14="http://schemas.microsoft.com/office/powerpoint/2010/main"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03964" cy="1143000"/>
          </a:xfrm>
        </p:spPr>
        <p:txBody>
          <a:bodyPr/>
          <a:lstStyle/>
          <a:p>
            <a:r>
              <a:rPr lang="en-US" sz="3600" dirty="0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Longer and more complex sentences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Simple sentence 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 any two or more sentences joined by ‘and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’.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Conjunctions are the most IMPORTANT words in the English language.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because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 / effect and 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cause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 conditional			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when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 time –sequence			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instead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inclusion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but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 /compare and contrast</a:t>
            </a: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5364163" y="4724400"/>
            <a:ext cx="3168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3F75"/>
                </a:solidFill>
              </a:rPr>
              <a:t>Implicit relationship</a:t>
            </a:r>
          </a:p>
          <a:p>
            <a:pPr eaLnBrk="1" hangingPunct="1"/>
            <a:r>
              <a:rPr lang="en-US">
                <a:solidFill>
                  <a:srgbClr val="003F75"/>
                </a:solidFill>
              </a:rPr>
              <a:t> between  2 ideas</a:t>
            </a:r>
          </a:p>
        </p:txBody>
      </p:sp>
    </p:spTree>
    <p:extLst>
      <p:ext uri="{BB962C8B-B14F-4D97-AF65-F5344CB8AC3E}">
        <p14:creationId xmlns:p14="http://schemas.microsoft.com/office/powerpoint/2010/main" val="723771595"/>
      </p:ext>
    </p:extLst>
  </p:cSld>
  <p:clrMapOvr>
    <a:masterClrMapping/>
  </p:clrMapOvr>
  <p:transition xmlns:p14="http://schemas.microsoft.com/office/powerpoint/2010/main"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F75"/>
                </a:solidFill>
                <a:latin typeface="Calibri" charset="0"/>
                <a:ea typeface="ＭＳ Ｐゴシック" charset="0"/>
                <a:cs typeface="ＭＳ Ｐゴシック" charset="0"/>
              </a:rPr>
              <a:t>Rate of Gain / Value added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Ratio – SS:CS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Prep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-Year One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>
                <a:solidFill>
                  <a:srgbClr val="003F75"/>
                </a:solidFill>
                <a:latin typeface="Calibri" charset="0"/>
                <a:ea typeface="ＭＳ Ｐゴシック" charset="0"/>
              </a:rPr>
              <a:t>because, but, when </a:t>
            </a:r>
            <a:r>
              <a:rPr lang="en-US" dirty="0">
                <a:latin typeface="Calibri" charset="0"/>
                <a:ea typeface="ＭＳ Ｐゴシック" charset="0"/>
              </a:rPr>
              <a:t>beginning to feature in their </a:t>
            </a:r>
            <a:r>
              <a:rPr lang="en-US" dirty="0">
                <a:solidFill>
                  <a:srgbClr val="003F75"/>
                </a:solidFill>
                <a:latin typeface="Calibri" charset="0"/>
                <a:ea typeface="ＭＳ Ｐゴシック" charset="0"/>
              </a:rPr>
              <a:t>writing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</a:rPr>
              <a:t>Use of conjunctions also supports reading for meaning </a:t>
            </a:r>
          </a:p>
          <a:p>
            <a:pPr lvl="1"/>
            <a:endParaRPr lang="en-US" dirty="0">
              <a:solidFill>
                <a:srgbClr val="003F75"/>
              </a:solidFill>
              <a:latin typeface="Calibri" charset="0"/>
              <a:ea typeface="ＭＳ Ｐゴシック" charset="0"/>
            </a:endParaRPr>
          </a:p>
          <a:p>
            <a:pPr lvl="1"/>
            <a:endParaRPr lang="en-US" dirty="0">
              <a:solidFill>
                <a:srgbClr val="003F75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91978"/>
      </p:ext>
    </p:extLst>
  </p:cSld>
  <p:clrMapOvr>
    <a:masterClrMapping/>
  </p:clrMapOvr>
  <p:transition xmlns:p14="http://schemas.microsoft.com/office/powerpoint/2010/main" spd="med">
    <p:wipe/>
  </p:transition>
</p:sld>
</file>

<file path=ppt/theme/theme1.xml><?xml version="1.0" encoding="utf-8"?>
<a:theme xmlns:a="http://schemas.openxmlformats.org/drawingml/2006/main" name="PPT template NEW- CEO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NEW- CEOB.pot</Template>
  <TotalTime>4197</TotalTime>
  <Words>1234</Words>
  <Application>Microsoft Macintosh PowerPoint</Application>
  <PresentationFormat>On-screen Show (4:3)</PresentationFormat>
  <Paragraphs>252</Paragraphs>
  <Slides>37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PPT template NEW- CEOB</vt:lpstr>
      <vt:lpstr>Oral Language Supporting Early Literacy (Learning)  4 Elements</vt:lpstr>
      <vt:lpstr>PowerPoint Presentation</vt:lpstr>
      <vt:lpstr>What are the implications for teaching?</vt:lpstr>
      <vt:lpstr>Teaching and Learning</vt:lpstr>
      <vt:lpstr>3 Types of Memory</vt:lpstr>
      <vt:lpstr>Strategic  / Passive Learners</vt:lpstr>
      <vt:lpstr>4 Elements</vt:lpstr>
      <vt:lpstr>Longer and more complex sentences</vt:lpstr>
      <vt:lpstr>Rate of Gain / Value added</vt:lpstr>
      <vt:lpstr>Teaching Practices</vt:lpstr>
      <vt:lpstr>Teaching Practices</vt:lpstr>
      <vt:lpstr>Questioning</vt:lpstr>
      <vt:lpstr>    Responses will match the Question!  Ask a simple question – response will be a simple answer Ask a complex question – Response will be a complex answer </vt:lpstr>
      <vt:lpstr>PowerPoint Presentation</vt:lpstr>
      <vt:lpstr>Questioning</vt:lpstr>
      <vt:lpstr>Longer and more complex sentences</vt:lpstr>
      <vt:lpstr>Parents</vt:lpstr>
      <vt:lpstr>    Rote Learning  </vt:lpstr>
      <vt:lpstr>Vocabulary </vt:lpstr>
      <vt:lpstr>Vocabulary in Inquiry </vt:lpstr>
      <vt:lpstr>Vocabulary</vt:lpstr>
      <vt:lpstr>Vocabulary</vt:lpstr>
      <vt:lpstr>Vocabulary</vt:lpstr>
      <vt:lpstr>Vocabulary</vt:lpstr>
      <vt:lpstr>Phonological Awareness</vt:lpstr>
      <vt:lpstr>c</vt:lpstr>
      <vt:lpstr>Phonological Awareness</vt:lpstr>
      <vt:lpstr>Story Grammar</vt:lpstr>
      <vt:lpstr>Story Grammar</vt:lpstr>
      <vt:lpstr>PowerPoint Presentation</vt:lpstr>
      <vt:lpstr>Story Grammar</vt:lpstr>
      <vt:lpstr>Story Grammar</vt:lpstr>
      <vt:lpstr>Story Grammar</vt:lpstr>
      <vt:lpstr>Story Grammar</vt:lpstr>
      <vt:lpstr>Story Grammar</vt:lpstr>
      <vt:lpstr>Story Grammar</vt:lpstr>
      <vt:lpstr>Story Grammar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dmason</dc:creator>
  <cp:lastModifiedBy>Susan Rampling</cp:lastModifiedBy>
  <cp:revision>373</cp:revision>
  <cp:lastPrinted>2010-03-30T03:55:29Z</cp:lastPrinted>
  <dcterms:created xsi:type="dcterms:W3CDTF">2010-03-29T01:16:48Z</dcterms:created>
  <dcterms:modified xsi:type="dcterms:W3CDTF">2011-12-13T05:04:56Z</dcterms:modified>
</cp:coreProperties>
</file>